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slideLayouts/slideLayout10.xml" ContentType="application/vnd.openxmlformats-officedocument.presentationml.slideLayout+xml"/>
  <Override PartName="/ppt/charts/chart6.xml" ContentType="application/vnd.openxmlformats-officedocument.drawingml.chart+xml"/>
  <Override PartName="/ppt/charts/chart7.xml" ContentType="application/vnd.openxmlformats-officedocument.drawingml.chart+xml"/>
  <Default Extension="xlsx" ContentType="application/vnd.openxmlformats-officedocument.spreadsheetml.sheet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bookmarkIdSeed="4">
  <p:sldMasterIdLst>
    <p:sldMasterId id="2147483651" r:id="rId1"/>
  </p:sldMasterIdLst>
  <p:notesMasterIdLst>
    <p:notesMasterId r:id="rId18"/>
  </p:notesMasterIdLst>
  <p:handoutMasterIdLst>
    <p:handoutMasterId r:id="rId19"/>
  </p:handoutMasterIdLst>
  <p:sldIdLst>
    <p:sldId id="293" r:id="rId2"/>
    <p:sldId id="294" r:id="rId3"/>
    <p:sldId id="296" r:id="rId4"/>
    <p:sldId id="295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10" r:id="rId17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00FF"/>
    <a:srgbClr val="008000"/>
    <a:srgbClr val="E1BB19"/>
    <a:srgbClr val="448AE8"/>
    <a:srgbClr val="60F24C"/>
    <a:srgbClr val="FF9900"/>
    <a:srgbClr val="FFFF00"/>
    <a:srgbClr val="FFFFF0"/>
    <a:srgbClr val="009900"/>
    <a:srgbClr val="1964C8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2610" autoAdjust="0"/>
    <p:restoredTop sz="94731" autoAdjust="0"/>
  </p:normalViewPr>
  <p:slideViewPr>
    <p:cSldViewPr>
      <p:cViewPr>
        <p:scale>
          <a:sx n="88" d="100"/>
          <a:sy n="88" d="100"/>
        </p:scale>
        <p:origin x="-996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>
      <p:cViewPr>
        <p:scale>
          <a:sx n="130" d="100"/>
          <a:sy n="130" d="100"/>
        </p:scale>
        <p:origin x="-708" y="2976"/>
      </p:cViewPr>
      <p:guideLst>
        <p:guide orient="horz" pos="3025"/>
        <p:guide pos="2303"/>
      </p:guideLst>
    </p:cSldViewPr>
  </p:notesViewPr>
  <p:gridSpacing cx="39327138" cy="3932713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/>
          <a:lstStyle/>
          <a:p>
            <a:pPr>
              <a:defRPr/>
            </a:pPr>
            <a:r>
              <a:rPr lang="en-US"/>
              <a:t>FE</a:t>
            </a:r>
            <a:r>
              <a:rPr lang="en-US" baseline="0"/>
              <a:t> comparison</a:t>
            </a:r>
            <a:endParaRPr lang="en-US"/>
          </a:p>
        </c:rich>
      </c:tx>
      <c:layout/>
    </c:title>
    <c:plotArea>
      <c:layout/>
      <c:barChart>
        <c:barDir val="col"/>
        <c:grouping val="clustered"/>
        <c:ser>
          <c:idx val="0"/>
          <c:order val="0"/>
          <c:dLbls>
            <c:showVal val="1"/>
          </c:dLbls>
          <c:cat>
            <c:strRef>
              <c:f>Sheet1!$H$18:$H$19</c:f>
              <c:strCache>
                <c:ptCount val="2"/>
                <c:pt idx="0">
                  <c:v>Chevy Malibu</c:v>
                </c:pt>
                <c:pt idx="1">
                  <c:v>Our car</c:v>
                </c:pt>
              </c:strCache>
            </c:strRef>
          </c:cat>
          <c:val>
            <c:numRef>
              <c:f>Sheet1!$I$18:$I$19</c:f>
              <c:numCache>
                <c:formatCode>General</c:formatCode>
                <c:ptCount val="2"/>
                <c:pt idx="0">
                  <c:v>25</c:v>
                </c:pt>
                <c:pt idx="1">
                  <c:v>33</c:v>
                </c:pt>
              </c:numCache>
            </c:numRef>
          </c:val>
        </c:ser>
        <c:dLbls/>
        <c:axId val="91759744"/>
        <c:axId val="91761280"/>
      </c:barChart>
      <c:catAx>
        <c:axId val="91759744"/>
        <c:scaling>
          <c:orientation val="minMax"/>
        </c:scaling>
        <c:axPos val="b"/>
        <c:tickLblPos val="nextTo"/>
        <c:crossAx val="91761280"/>
        <c:crosses val="autoZero"/>
        <c:auto val="1"/>
        <c:lblAlgn val="ctr"/>
        <c:lblOffset val="100"/>
      </c:catAx>
      <c:valAx>
        <c:axId val="91761280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FE Comparison</a:t>
                </a:r>
              </a:p>
            </c:rich>
          </c:tx>
          <c:layout/>
        </c:title>
        <c:numFmt formatCode="General" sourceLinked="1"/>
        <c:tickLblPos val="nextTo"/>
        <c:crossAx val="91759744"/>
        <c:crosses val="autoZero"/>
        <c:crossBetween val="between"/>
      </c:valAx>
    </c:plotArea>
    <c:plotVisOnly val="1"/>
    <c:dispBlanksAs val="gap"/>
  </c:chart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/>
          <a:lstStyle/>
          <a:p>
            <a:pPr>
              <a:defRPr/>
            </a:pPr>
            <a:r>
              <a:rPr lang="en-US"/>
              <a:t>Cost</a:t>
            </a:r>
            <a:r>
              <a:rPr lang="en-US" baseline="0"/>
              <a:t> comparison</a:t>
            </a:r>
            <a:endParaRPr lang="en-US"/>
          </a:p>
        </c:rich>
      </c:tx>
      <c:layout/>
    </c:title>
    <c:plotArea>
      <c:layout/>
      <c:barChart>
        <c:barDir val="col"/>
        <c:grouping val="clustered"/>
        <c:ser>
          <c:idx val="0"/>
          <c:order val="0"/>
          <c:dLbls>
            <c:showVal val="1"/>
          </c:dLbls>
          <c:cat>
            <c:strRef>
              <c:f>Sheet1!$H$18:$H$19</c:f>
              <c:strCache>
                <c:ptCount val="2"/>
                <c:pt idx="0">
                  <c:v>Chevy Malibu</c:v>
                </c:pt>
                <c:pt idx="1">
                  <c:v>Our car</c:v>
                </c:pt>
              </c:strCache>
            </c:strRef>
          </c:cat>
          <c:val>
            <c:numRef>
              <c:f>Sheet1!$I$18:$I$19</c:f>
              <c:numCache>
                <c:formatCode>"$"#,##0_);[Red]\("$"#,##0\)</c:formatCode>
                <c:ptCount val="2"/>
                <c:pt idx="0">
                  <c:v>22520</c:v>
                </c:pt>
                <c:pt idx="1">
                  <c:v>26204</c:v>
                </c:pt>
              </c:numCache>
            </c:numRef>
          </c:val>
        </c:ser>
        <c:dLbls/>
        <c:axId val="72128384"/>
        <c:axId val="72129920"/>
      </c:barChart>
      <c:catAx>
        <c:axId val="72128384"/>
        <c:scaling>
          <c:orientation val="minMax"/>
        </c:scaling>
        <c:axPos val="b"/>
        <c:tickLblPos val="nextTo"/>
        <c:crossAx val="72129920"/>
        <c:crosses val="autoZero"/>
        <c:auto val="1"/>
        <c:lblAlgn val="ctr"/>
        <c:lblOffset val="100"/>
      </c:catAx>
      <c:valAx>
        <c:axId val="72129920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Cost of the vehicle</a:t>
                </a:r>
              </a:p>
            </c:rich>
          </c:tx>
          <c:layout/>
        </c:title>
        <c:numFmt formatCode="&quot;$&quot;#,##0_);[Red]\(&quot;$&quot;#,##0\)" sourceLinked="1"/>
        <c:tickLblPos val="nextTo"/>
        <c:crossAx val="72128384"/>
        <c:crosses val="autoZero"/>
        <c:crossBetween val="between"/>
      </c:valAx>
    </c:plotArea>
    <c:plotVisOnly val="1"/>
    <c:dispBlanksAs val="gap"/>
  </c:chart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/>
          <a:lstStyle/>
          <a:p>
            <a:pPr>
              <a:defRPr/>
            </a:pPr>
            <a:r>
              <a:rPr lang="en-US"/>
              <a:t>0-100</a:t>
            </a:r>
            <a:r>
              <a:rPr lang="en-US" baseline="0"/>
              <a:t> mph</a:t>
            </a:r>
            <a:endParaRPr lang="en-US"/>
          </a:p>
        </c:rich>
      </c:tx>
      <c:layout/>
    </c:title>
    <c:plotArea>
      <c:layout/>
      <c:barChart>
        <c:barDir val="col"/>
        <c:grouping val="clustered"/>
        <c:ser>
          <c:idx val="0"/>
          <c:order val="0"/>
          <c:dLbls>
            <c:showVal val="1"/>
          </c:dLbls>
          <c:cat>
            <c:strRef>
              <c:f>Sheet1!$H$18:$H$19</c:f>
              <c:strCache>
                <c:ptCount val="2"/>
                <c:pt idx="0">
                  <c:v>Chevy Malibu</c:v>
                </c:pt>
                <c:pt idx="1">
                  <c:v>Our car</c:v>
                </c:pt>
              </c:strCache>
            </c:strRef>
          </c:cat>
          <c:val>
            <c:numRef>
              <c:f>Sheet1!$I$18:$I$19</c:f>
              <c:numCache>
                <c:formatCode>General</c:formatCode>
                <c:ptCount val="2"/>
                <c:pt idx="0">
                  <c:v>29</c:v>
                </c:pt>
                <c:pt idx="1">
                  <c:v>33</c:v>
                </c:pt>
              </c:numCache>
            </c:numRef>
          </c:val>
        </c:ser>
        <c:dLbls/>
        <c:axId val="76211328"/>
        <c:axId val="76212864"/>
      </c:barChart>
      <c:catAx>
        <c:axId val="76211328"/>
        <c:scaling>
          <c:orientation val="minMax"/>
        </c:scaling>
        <c:axPos val="b"/>
        <c:tickLblPos val="nextTo"/>
        <c:crossAx val="76212864"/>
        <c:crosses val="autoZero"/>
        <c:auto val="1"/>
        <c:lblAlgn val="ctr"/>
        <c:lblOffset val="100"/>
      </c:catAx>
      <c:valAx>
        <c:axId val="76212864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Time(s)</a:t>
                </a:r>
              </a:p>
            </c:rich>
          </c:tx>
          <c:layout/>
        </c:title>
        <c:numFmt formatCode="General" sourceLinked="1"/>
        <c:tickLblPos val="nextTo"/>
        <c:crossAx val="76211328"/>
        <c:crosses val="autoZero"/>
        <c:crossBetween val="between"/>
      </c:valAx>
    </c:plotArea>
    <c:plotVisOnly val="1"/>
    <c:dispBlanksAs val="gap"/>
  </c:chart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/>
          <a:lstStyle/>
          <a:p>
            <a:pPr>
              <a:defRPr/>
            </a:pPr>
            <a:r>
              <a:rPr lang="en-US" baseline="0"/>
              <a:t>60-80 mph (passing)</a:t>
            </a:r>
            <a:endParaRPr lang="en-US"/>
          </a:p>
        </c:rich>
      </c:tx>
      <c:layout/>
    </c:title>
    <c:plotArea>
      <c:layout/>
      <c:barChart>
        <c:barDir val="col"/>
        <c:grouping val="clustered"/>
        <c:ser>
          <c:idx val="0"/>
          <c:order val="0"/>
          <c:dLbls>
            <c:showVal val="1"/>
          </c:dLbls>
          <c:cat>
            <c:strRef>
              <c:f>Sheet1!$H$18:$H$19</c:f>
              <c:strCache>
                <c:ptCount val="2"/>
                <c:pt idx="0">
                  <c:v>Chevy Malibu</c:v>
                </c:pt>
                <c:pt idx="1">
                  <c:v>Our car</c:v>
                </c:pt>
              </c:strCache>
            </c:strRef>
          </c:cat>
          <c:val>
            <c:numRef>
              <c:f>Sheet1!$I$18:$I$19</c:f>
              <c:numCache>
                <c:formatCode>General</c:formatCode>
                <c:ptCount val="2"/>
                <c:pt idx="0">
                  <c:v>6.5</c:v>
                </c:pt>
                <c:pt idx="1">
                  <c:v>8</c:v>
                </c:pt>
              </c:numCache>
            </c:numRef>
          </c:val>
        </c:ser>
        <c:dLbls/>
        <c:axId val="76253824"/>
        <c:axId val="76276096"/>
      </c:barChart>
      <c:catAx>
        <c:axId val="76253824"/>
        <c:scaling>
          <c:orientation val="minMax"/>
        </c:scaling>
        <c:axPos val="b"/>
        <c:tickLblPos val="nextTo"/>
        <c:crossAx val="76276096"/>
        <c:crosses val="autoZero"/>
        <c:auto val="1"/>
        <c:lblAlgn val="ctr"/>
        <c:lblOffset val="100"/>
      </c:catAx>
      <c:valAx>
        <c:axId val="76276096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Time(s)</a:t>
                </a:r>
              </a:p>
            </c:rich>
          </c:tx>
          <c:layout/>
        </c:title>
        <c:numFmt formatCode="General" sourceLinked="1"/>
        <c:tickLblPos val="nextTo"/>
        <c:crossAx val="76253824"/>
        <c:crosses val="autoZero"/>
        <c:crossBetween val="between"/>
      </c:valAx>
    </c:plotArea>
    <c:plotVisOnly val="1"/>
    <c:dispBlanksAs val="gap"/>
  </c:chart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/>
          <a:lstStyle/>
          <a:p>
            <a:pPr>
              <a:defRPr/>
            </a:pPr>
            <a:r>
              <a:rPr lang="en-US"/>
              <a:t>%</a:t>
            </a:r>
            <a:r>
              <a:rPr lang="en-US" baseline="0"/>
              <a:t> Change in FC with a 10% change in different parameters</a:t>
            </a:r>
            <a:endParaRPr lang="en-US"/>
          </a:p>
        </c:rich>
      </c:tx>
      <c:layout/>
    </c:title>
    <c:plotArea>
      <c:layout/>
      <c:barChart>
        <c:barDir val="col"/>
        <c:grouping val="clustered"/>
        <c:ser>
          <c:idx val="0"/>
          <c:order val="0"/>
          <c:dLbls>
            <c:showVal val="1"/>
          </c:dLbls>
          <c:cat>
            <c:strRef>
              <c:f>Sheet1!$F$27:$F$30</c:f>
              <c:strCache>
                <c:ptCount val="4"/>
                <c:pt idx="0">
                  <c:v>Kp</c:v>
                </c:pt>
                <c:pt idx="1">
                  <c:v>Ki</c:v>
                </c:pt>
                <c:pt idx="2">
                  <c:v>Cd</c:v>
                </c:pt>
                <c:pt idx="3">
                  <c:v>Rolling resistance</c:v>
                </c:pt>
              </c:strCache>
            </c:strRef>
          </c:cat>
          <c:val>
            <c:numRef>
              <c:f>Sheet1!$G$27:$G$30</c:f>
              <c:numCache>
                <c:formatCode>General</c:formatCode>
                <c:ptCount val="4"/>
                <c:pt idx="0">
                  <c:v>2.3E-2</c:v>
                </c:pt>
                <c:pt idx="1">
                  <c:v>2.1999999999999999E-2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</c:ser>
        <c:dLbls/>
        <c:axId val="76436608"/>
        <c:axId val="76438528"/>
      </c:barChart>
      <c:catAx>
        <c:axId val="76436608"/>
        <c:scaling>
          <c:orientation val="minMax"/>
        </c:scaling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Parameter</a:t>
                </a:r>
              </a:p>
            </c:rich>
          </c:tx>
          <c:layout/>
        </c:title>
        <c:tickLblPos val="nextTo"/>
        <c:crossAx val="76438528"/>
        <c:crosses val="autoZero"/>
        <c:auto val="1"/>
        <c:lblAlgn val="ctr"/>
        <c:lblOffset val="100"/>
      </c:catAx>
      <c:valAx>
        <c:axId val="76438528"/>
        <c:scaling>
          <c:orientation val="minMax"/>
        </c:scaling>
        <c:axPos val="l"/>
        <c:majorGridlines/>
        <c:title>
          <c:tx>
            <c:rich>
              <a:bodyPr rot="0" vert="wordArtVert"/>
              <a:lstStyle/>
              <a:p>
                <a:pPr>
                  <a:defRPr/>
                </a:pPr>
                <a:r>
                  <a:rPr lang="en-US"/>
                  <a:t>%FC Change</a:t>
                </a:r>
              </a:p>
            </c:rich>
          </c:tx>
          <c:layout/>
        </c:title>
        <c:numFmt formatCode="General" sourceLinked="1"/>
        <c:tickLblPos val="nextTo"/>
        <c:crossAx val="76436608"/>
        <c:crosses val="autoZero"/>
        <c:crossBetween val="between"/>
      </c:valAx>
    </c:plotArea>
    <c:plotVisOnly val="1"/>
    <c:dispBlanksAs val="gap"/>
  </c:chart>
  <c:externalData r:id="rId1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/>
          <a:lstStyle/>
          <a:p>
            <a:pPr>
              <a:defRPr/>
            </a:pPr>
            <a:r>
              <a:rPr lang="en-US"/>
              <a:t>Mpg</a:t>
            </a:r>
            <a:r>
              <a:rPr lang="en-US" baseline="0"/>
              <a:t> comparison Week 1</a:t>
            </a:r>
            <a:endParaRPr lang="en-US"/>
          </a:p>
        </c:rich>
      </c:tx>
      <c:layout/>
    </c:title>
    <c:plotArea>
      <c:layout/>
      <c:barChart>
        <c:barDir val="col"/>
        <c:grouping val="clustered"/>
        <c:ser>
          <c:idx val="0"/>
          <c:order val="0"/>
          <c:tx>
            <c:strRef>
              <c:f>Sheet1!$K$18</c:f>
              <c:strCache>
                <c:ptCount val="1"/>
                <c:pt idx="0">
                  <c:v>City</c:v>
                </c:pt>
              </c:strCache>
            </c:strRef>
          </c:tx>
          <c:dLbls>
            <c:showVal val="1"/>
          </c:dLbls>
          <c:cat>
            <c:strRef>
              <c:f>Sheet1!$L$17:$N$17</c:f>
              <c:strCache>
                <c:ptCount val="3"/>
                <c:pt idx="0">
                  <c:v>Non-optimized</c:v>
                </c:pt>
                <c:pt idx="1">
                  <c:v>Optimized</c:v>
                </c:pt>
                <c:pt idx="2">
                  <c:v>Malibu</c:v>
                </c:pt>
              </c:strCache>
            </c:strRef>
          </c:cat>
          <c:val>
            <c:numRef>
              <c:f>Sheet1!$L$18:$N$18</c:f>
              <c:numCache>
                <c:formatCode>General</c:formatCode>
                <c:ptCount val="3"/>
                <c:pt idx="0">
                  <c:v>20</c:v>
                </c:pt>
                <c:pt idx="1">
                  <c:v>20</c:v>
                </c:pt>
                <c:pt idx="2">
                  <c:v>22</c:v>
                </c:pt>
              </c:numCache>
            </c:numRef>
          </c:val>
        </c:ser>
        <c:ser>
          <c:idx val="1"/>
          <c:order val="1"/>
          <c:tx>
            <c:strRef>
              <c:f>Sheet1!$K$19</c:f>
              <c:strCache>
                <c:ptCount val="1"/>
                <c:pt idx="0">
                  <c:v>Highway</c:v>
                </c:pt>
              </c:strCache>
            </c:strRef>
          </c:tx>
          <c:spPr>
            <a:solidFill>
              <a:schemeClr val="bg2">
                <a:lumMod val="75000"/>
                <a:lumOff val="25000"/>
              </a:schemeClr>
            </a:solidFill>
            <a:ln>
              <a:solidFill>
                <a:schemeClr val="bg1"/>
              </a:solidFill>
            </a:ln>
          </c:spPr>
          <c:dLbls>
            <c:showVal val="1"/>
          </c:dLbls>
          <c:cat>
            <c:strRef>
              <c:f>Sheet1!$L$17:$N$17</c:f>
              <c:strCache>
                <c:ptCount val="3"/>
                <c:pt idx="0">
                  <c:v>Non-optimized</c:v>
                </c:pt>
                <c:pt idx="1">
                  <c:v>Optimized</c:v>
                </c:pt>
                <c:pt idx="2">
                  <c:v>Malibu</c:v>
                </c:pt>
              </c:strCache>
            </c:strRef>
          </c:cat>
          <c:val>
            <c:numRef>
              <c:f>Sheet1!$L$19:$N$19</c:f>
              <c:numCache>
                <c:formatCode>General</c:formatCode>
                <c:ptCount val="3"/>
                <c:pt idx="0">
                  <c:v>27</c:v>
                </c:pt>
                <c:pt idx="1">
                  <c:v>29</c:v>
                </c:pt>
                <c:pt idx="2">
                  <c:v>30</c:v>
                </c:pt>
              </c:numCache>
            </c:numRef>
          </c:val>
        </c:ser>
        <c:dLbls/>
        <c:axId val="76550912"/>
        <c:axId val="76552448"/>
      </c:barChart>
      <c:catAx>
        <c:axId val="76550912"/>
        <c:scaling>
          <c:orientation val="minMax"/>
        </c:scaling>
        <c:axPos val="b"/>
        <c:tickLblPos val="nextTo"/>
        <c:crossAx val="76552448"/>
        <c:crosses val="autoZero"/>
        <c:auto val="1"/>
        <c:lblAlgn val="ctr"/>
        <c:lblOffset val="100"/>
      </c:catAx>
      <c:valAx>
        <c:axId val="76552448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Mpg</a:t>
                </a:r>
              </a:p>
            </c:rich>
          </c:tx>
          <c:layout/>
        </c:title>
        <c:numFmt formatCode="General" sourceLinked="1"/>
        <c:tickLblPos val="nextTo"/>
        <c:crossAx val="76550912"/>
        <c:crosses val="autoZero"/>
        <c:crossBetween val="between"/>
      </c:valAx>
    </c:plotArea>
    <c:legend>
      <c:legendPos val="r"/>
      <c:layout/>
    </c:legend>
    <c:plotVisOnly val="1"/>
    <c:dispBlanksAs val="gap"/>
  </c:chart>
  <c:externalData r:id="rId1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/>
          <a:lstStyle/>
          <a:p>
            <a:pPr>
              <a:defRPr/>
            </a:pPr>
            <a:r>
              <a:rPr lang="en-US"/>
              <a:t>0-100mph</a:t>
            </a:r>
            <a:r>
              <a:rPr lang="en-US" baseline="0"/>
              <a:t> for motor TR = 0.2</a:t>
            </a:r>
            <a:endParaRPr lang="en-US"/>
          </a:p>
        </c:rich>
      </c:tx>
      <c:layout/>
    </c:title>
    <c:plotArea>
      <c:layout/>
      <c:barChart>
        <c:barDir val="col"/>
        <c:grouping val="clustered"/>
        <c:ser>
          <c:idx val="0"/>
          <c:order val="0"/>
          <c:dLbls>
            <c:showVal val="1"/>
          </c:dLbls>
          <c:cat>
            <c:strRef>
              <c:f>Sheet1!$H$47:$H$49</c:f>
              <c:strCache>
                <c:ptCount val="3"/>
                <c:pt idx="0">
                  <c:v>Motor-0</c:v>
                </c:pt>
                <c:pt idx="1">
                  <c:v>Motor-1</c:v>
                </c:pt>
                <c:pt idx="2">
                  <c:v>Motor-2</c:v>
                </c:pt>
              </c:strCache>
            </c:strRef>
          </c:cat>
          <c:val>
            <c:numRef>
              <c:f>Sheet1!$I$47:$I$49</c:f>
              <c:numCache>
                <c:formatCode>General</c:formatCode>
                <c:ptCount val="3"/>
                <c:pt idx="0">
                  <c:v>43</c:v>
                </c:pt>
                <c:pt idx="1">
                  <c:v>38.5</c:v>
                </c:pt>
                <c:pt idx="2">
                  <c:v>36</c:v>
                </c:pt>
              </c:numCache>
            </c:numRef>
          </c:val>
        </c:ser>
        <c:dLbls/>
        <c:axId val="76450816"/>
        <c:axId val="76567296"/>
      </c:barChart>
      <c:catAx>
        <c:axId val="76450816"/>
        <c:scaling>
          <c:orientation val="minMax"/>
        </c:scaling>
        <c:axPos val="b"/>
        <c:tickLblPos val="nextTo"/>
        <c:crossAx val="76567296"/>
        <c:crosses val="autoZero"/>
        <c:auto val="1"/>
        <c:lblAlgn val="ctr"/>
        <c:lblOffset val="100"/>
      </c:catAx>
      <c:valAx>
        <c:axId val="76567296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Time(s)</a:t>
                </a:r>
              </a:p>
            </c:rich>
          </c:tx>
          <c:layout/>
        </c:title>
        <c:numFmt formatCode="General" sourceLinked="1"/>
        <c:tickLblPos val="nextTo"/>
        <c:crossAx val="76450816"/>
        <c:crosses val="autoZero"/>
        <c:crossBetween val="between"/>
      </c:valAx>
    </c:plotArea>
    <c:plotVisOnly val="1"/>
    <c:dispBlanksAs val="gap"/>
  </c:chart>
  <c:externalData r:id="rId1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/>
          <a:lstStyle/>
          <a:p>
            <a:pPr>
              <a:defRPr/>
            </a:pPr>
            <a:r>
              <a:rPr lang="en-US" dirty="0"/>
              <a:t>Battery</a:t>
            </a:r>
            <a:r>
              <a:rPr lang="en-US" baseline="0" dirty="0"/>
              <a:t> energy density and cost comparison</a:t>
            </a:r>
            <a:endParaRPr lang="en-US" dirty="0"/>
          </a:p>
        </c:rich>
      </c:tx>
      <c:layout/>
    </c:title>
    <c:plotArea>
      <c:layout/>
      <c:barChart>
        <c:barDir val="col"/>
        <c:grouping val="clustered"/>
        <c:ser>
          <c:idx val="0"/>
          <c:order val="0"/>
          <c:tx>
            <c:strRef>
              <c:f>Sheet1!$N$44</c:f>
              <c:strCache>
                <c:ptCount val="1"/>
                <c:pt idx="0">
                  <c:v>Energy density</c:v>
                </c:pt>
              </c:strCache>
            </c:strRef>
          </c:tx>
          <c:dLbls>
            <c:showVal val="1"/>
          </c:dLbls>
          <c:cat>
            <c:strRef>
              <c:f>Sheet1!$M$45:$M$47</c:f>
              <c:strCache>
                <c:ptCount val="3"/>
                <c:pt idx="0">
                  <c:v>Pb Acid</c:v>
                </c:pt>
                <c:pt idx="1">
                  <c:v>NiMH</c:v>
                </c:pt>
                <c:pt idx="2">
                  <c:v>Li-ion</c:v>
                </c:pt>
              </c:strCache>
            </c:strRef>
          </c:cat>
          <c:val>
            <c:numRef>
              <c:f>Sheet1!$N$45:$N$47</c:f>
              <c:numCache>
                <c:formatCode>0.00</c:formatCode>
                <c:ptCount val="3"/>
                <c:pt idx="0">
                  <c:v>0.20833333333333337</c:v>
                </c:pt>
                <c:pt idx="1">
                  <c:v>0.5</c:v>
                </c:pt>
                <c:pt idx="2" formatCode="General">
                  <c:v>1</c:v>
                </c:pt>
              </c:numCache>
            </c:numRef>
          </c:val>
        </c:ser>
        <c:ser>
          <c:idx val="1"/>
          <c:order val="1"/>
          <c:tx>
            <c:strRef>
              <c:f>Sheet1!$O$44</c:f>
              <c:strCache>
                <c:ptCount val="1"/>
                <c:pt idx="0">
                  <c:v>Cost</c:v>
                </c:pt>
              </c:strCache>
            </c:strRef>
          </c:tx>
          <c:spPr>
            <a:solidFill>
              <a:schemeClr val="bg2">
                <a:lumMod val="75000"/>
                <a:lumOff val="25000"/>
              </a:schemeClr>
            </a:solidFill>
          </c:spPr>
          <c:dLbls>
            <c:showVal val="1"/>
          </c:dLbls>
          <c:cat>
            <c:strRef>
              <c:f>Sheet1!$M$45:$M$47</c:f>
              <c:strCache>
                <c:ptCount val="3"/>
                <c:pt idx="0">
                  <c:v>Pb Acid</c:v>
                </c:pt>
                <c:pt idx="1">
                  <c:v>NiMH</c:v>
                </c:pt>
                <c:pt idx="2">
                  <c:v>Li-ion</c:v>
                </c:pt>
              </c:strCache>
            </c:strRef>
          </c:cat>
          <c:val>
            <c:numRef>
              <c:f>Sheet1!$O$45:$O$47</c:f>
              <c:numCache>
                <c:formatCode>General</c:formatCode>
                <c:ptCount val="3"/>
                <c:pt idx="0" formatCode="0.00">
                  <c:v>0.33333333333333331</c:v>
                </c:pt>
                <c:pt idx="1">
                  <c:v>0.75000000000000011</c:v>
                </c:pt>
                <c:pt idx="2">
                  <c:v>1</c:v>
                </c:pt>
              </c:numCache>
            </c:numRef>
          </c:val>
        </c:ser>
        <c:dLbls/>
        <c:axId val="91835008"/>
        <c:axId val="95109504"/>
      </c:barChart>
      <c:catAx>
        <c:axId val="91835008"/>
        <c:scaling>
          <c:orientation val="minMax"/>
        </c:scaling>
        <c:axPos val="b"/>
        <c:tickLblPos val="nextTo"/>
        <c:crossAx val="95109504"/>
        <c:crosses val="autoZero"/>
        <c:auto val="1"/>
        <c:lblAlgn val="ctr"/>
        <c:lblOffset val="100"/>
      </c:catAx>
      <c:valAx>
        <c:axId val="95109504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Scaled</a:t>
                </a:r>
                <a:r>
                  <a:rPr lang="en-US" baseline="0"/>
                  <a:t> parameters</a:t>
                </a:r>
                <a:endParaRPr lang="en-US"/>
              </a:p>
            </c:rich>
          </c:tx>
          <c:layout/>
        </c:title>
        <c:numFmt formatCode="0.00" sourceLinked="1"/>
        <c:tickLblPos val="nextTo"/>
        <c:crossAx val="91835008"/>
        <c:crosses val="autoZero"/>
        <c:crossBetween val="between"/>
      </c:valAx>
    </c:plotArea>
    <c:legend>
      <c:legendPos val="b"/>
      <c:layout/>
    </c:legend>
    <c:plotVisOnly val="1"/>
    <c:dispBlanksAs val="gap"/>
  </c:chart>
  <c:externalData r:id="rId1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/>
          <a:lstStyle/>
          <a:p>
            <a:pPr>
              <a:defRPr/>
            </a:pPr>
            <a:r>
              <a:rPr lang="en-US"/>
              <a:t>Motor</a:t>
            </a:r>
            <a:r>
              <a:rPr lang="en-US" baseline="0"/>
              <a:t> comparison</a:t>
            </a:r>
            <a:endParaRPr lang="en-US"/>
          </a:p>
        </c:rich>
      </c:tx>
      <c:layout/>
    </c:title>
    <c:plotArea>
      <c:layout/>
      <c:barChart>
        <c:barDir val="col"/>
        <c:grouping val="clustered"/>
        <c:ser>
          <c:idx val="0"/>
          <c:order val="0"/>
          <c:tx>
            <c:strRef>
              <c:f>Sheet1!$K$61</c:f>
              <c:strCache>
                <c:ptCount val="1"/>
                <c:pt idx="0">
                  <c:v>Torque(Scaled)</c:v>
                </c:pt>
              </c:strCache>
            </c:strRef>
          </c:tx>
          <c:dLbls>
            <c:showVal val="1"/>
          </c:dLbls>
          <c:cat>
            <c:strRef>
              <c:f>Sheet1!$J$62:$J$64</c:f>
              <c:strCache>
                <c:ptCount val="3"/>
                <c:pt idx="0">
                  <c:v>9 KW</c:v>
                </c:pt>
                <c:pt idx="1">
                  <c:v>30 KW</c:v>
                </c:pt>
                <c:pt idx="2">
                  <c:v>45 KW</c:v>
                </c:pt>
              </c:strCache>
            </c:strRef>
          </c:cat>
          <c:val>
            <c:numRef>
              <c:f>Sheet1!$K$62:$K$64</c:f>
              <c:numCache>
                <c:formatCode>General</c:formatCode>
                <c:ptCount val="3"/>
                <c:pt idx="0" formatCode="0.00">
                  <c:v>4.8951048951048959E-2</c:v>
                </c:pt>
                <c:pt idx="1">
                  <c:v>1</c:v>
                </c:pt>
                <c:pt idx="2">
                  <c:v>0.5</c:v>
                </c:pt>
              </c:numCache>
            </c:numRef>
          </c:val>
        </c:ser>
        <c:ser>
          <c:idx val="1"/>
          <c:order val="1"/>
          <c:tx>
            <c:strRef>
              <c:f>Sheet1!$L$61</c:f>
              <c:strCache>
                <c:ptCount val="1"/>
                <c:pt idx="0">
                  <c:v>Cost(Scaled)</c:v>
                </c:pt>
              </c:strCache>
            </c:strRef>
          </c:tx>
          <c:spPr>
            <a:solidFill>
              <a:schemeClr val="bg2">
                <a:lumMod val="75000"/>
                <a:lumOff val="25000"/>
              </a:schemeClr>
            </a:solidFill>
          </c:spPr>
          <c:dLbls>
            <c:showVal val="1"/>
          </c:dLbls>
          <c:cat>
            <c:strRef>
              <c:f>Sheet1!$J$62:$J$64</c:f>
              <c:strCache>
                <c:ptCount val="3"/>
                <c:pt idx="0">
                  <c:v>9 KW</c:v>
                </c:pt>
                <c:pt idx="1">
                  <c:v>30 KW</c:v>
                </c:pt>
                <c:pt idx="2">
                  <c:v>45 KW</c:v>
                </c:pt>
              </c:strCache>
            </c:strRef>
          </c:cat>
          <c:val>
            <c:numRef>
              <c:f>Sheet1!$L$62:$L$64</c:f>
              <c:numCache>
                <c:formatCode>0.00</c:formatCode>
                <c:ptCount val="3"/>
                <c:pt idx="0" formatCode="General">
                  <c:v>0.2</c:v>
                </c:pt>
                <c:pt idx="1">
                  <c:v>0.66666666666666663</c:v>
                </c:pt>
                <c:pt idx="2" formatCode="General">
                  <c:v>1</c:v>
                </c:pt>
              </c:numCache>
            </c:numRef>
          </c:val>
        </c:ser>
        <c:dLbls/>
        <c:axId val="76600064"/>
        <c:axId val="76601984"/>
      </c:barChart>
      <c:catAx>
        <c:axId val="76600064"/>
        <c:scaling>
          <c:orientation val="minMax"/>
        </c:scaling>
        <c:axPos val="b"/>
        <c:tickLblPos val="nextTo"/>
        <c:crossAx val="76601984"/>
        <c:crosses val="autoZero"/>
        <c:auto val="1"/>
        <c:lblAlgn val="ctr"/>
        <c:lblOffset val="100"/>
      </c:catAx>
      <c:valAx>
        <c:axId val="76601984"/>
        <c:scaling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Scaled parameters</a:t>
                </a:r>
              </a:p>
            </c:rich>
          </c:tx>
          <c:layout/>
        </c:title>
        <c:numFmt formatCode="0.00" sourceLinked="1"/>
        <c:tickLblPos val="nextTo"/>
        <c:crossAx val="76600064"/>
        <c:crosses val="autoZero"/>
        <c:crossBetween val="between"/>
      </c:valAx>
    </c:plotArea>
    <c:legend>
      <c:legendPos val="b"/>
      <c:layout/>
    </c:legend>
    <c:plotVisOnly val="1"/>
    <c:dispBlanksAs val="gap"/>
  </c:chart>
  <c:externalData r:id="rId1"/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87700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779" tIns="48390" rIns="96779" bIns="48390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87700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779" tIns="48390" rIns="96779" bIns="48390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337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44000"/>
            <a:ext cx="3187700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779" tIns="48390" rIns="96779" bIns="48390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337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44000"/>
            <a:ext cx="3187700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779" tIns="48390" rIns="96779" bIns="48390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defRPr sz="1200">
                <a:latin typeface="Times New Roman" pitchFamily="18" charset="0"/>
              </a:defRPr>
            </a:lvl1pPr>
          </a:lstStyle>
          <a:p>
            <a:fld id="{0D0192A2-F599-4648-968A-385FA629658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374387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16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7837" tIns="48918" rIns="97837" bIns="48918" numCol="1" anchor="t" anchorCtr="0" compatLnSpc="1">
            <a:prstTxWarp prst="textNoShape">
              <a:avLst/>
            </a:prstTxWarp>
          </a:bodyPr>
          <a:lstStyle>
            <a:lvl1pPr defTabSz="979488" eaLnBrk="0" hangingPunct="0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7837" tIns="48918" rIns="97837" bIns="48918" numCol="1" anchor="t" anchorCtr="0" compatLnSpc="1">
            <a:prstTxWarp prst="textNoShape">
              <a:avLst/>
            </a:prstTxWarp>
          </a:bodyPr>
          <a:lstStyle>
            <a:lvl1pPr algn="r" defTabSz="979488" eaLnBrk="0" hangingPunct="0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30313" y="765175"/>
            <a:ext cx="4852987" cy="36401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95813"/>
            <a:ext cx="5365750" cy="427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7837" tIns="48918" rIns="97837" bIns="489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2250"/>
            <a:ext cx="3170238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7837" tIns="48918" rIns="97837" bIns="48918" numCol="1" anchor="b" anchorCtr="0" compatLnSpc="1">
            <a:prstTxWarp prst="textNoShape">
              <a:avLst/>
            </a:prstTxWarp>
          </a:bodyPr>
          <a:lstStyle>
            <a:lvl1pPr defTabSz="979488" eaLnBrk="0" hangingPunct="0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12250"/>
            <a:ext cx="3170237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7837" tIns="48918" rIns="97837" bIns="48918" numCol="1" anchor="b" anchorCtr="0" compatLnSpc="1">
            <a:prstTxWarp prst="textNoShape">
              <a:avLst/>
            </a:prstTxWarp>
          </a:bodyPr>
          <a:lstStyle>
            <a:lvl1pPr algn="r" defTabSz="979488" eaLnBrk="0" hangingPunct="0">
              <a:defRPr sz="1200">
                <a:latin typeface="Times New Roman" pitchFamily="18" charset="0"/>
              </a:defRPr>
            </a:lvl1pPr>
          </a:lstStyle>
          <a:p>
            <a:fld id="{62F4D9AD-1FE3-4BA2-933A-A3EE25A0CC1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17770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1125" indent="-111125" algn="l" rtl="0" eaLnBrk="0" fontAlgn="base" hangingPunct="0">
      <a:spcBef>
        <a:spcPct val="30000"/>
      </a:spcBef>
      <a:spcAft>
        <a:spcPct val="0"/>
      </a:spcAft>
      <a:buChar char="•"/>
      <a:defRPr kumimoji="1" sz="1400" b="1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338138" indent="-112713" algn="l" rtl="0" eaLnBrk="0" fontAlgn="base" hangingPunct="0">
      <a:spcBef>
        <a:spcPct val="30000"/>
      </a:spcBef>
      <a:spcAft>
        <a:spcPct val="0"/>
      </a:spcAft>
      <a:buFont typeface="Wingdings" pitchFamily="2" charset="2"/>
      <a:buChar char="§"/>
      <a:defRPr kumimoji="1" sz="14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568325" indent="-115888" algn="l" rtl="0" eaLnBrk="0" fontAlgn="base" hangingPunct="0">
      <a:spcBef>
        <a:spcPct val="30000"/>
      </a:spcBef>
      <a:spcAft>
        <a:spcPct val="0"/>
      </a:spcAft>
      <a:buChar char="•"/>
      <a:defRPr kumimoji="1" sz="12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803275" indent="-120650" algn="l" rtl="0" eaLnBrk="0" fontAlgn="base" hangingPunct="0">
      <a:spcBef>
        <a:spcPct val="30000"/>
      </a:spcBef>
      <a:spcAft>
        <a:spcPct val="0"/>
      </a:spcAft>
      <a:buChar char="•"/>
      <a:defRPr kumimoji="1" sz="12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025525" indent="-107950" algn="l" rtl="0" eaLnBrk="0" fontAlgn="base" hangingPunct="0">
      <a:spcBef>
        <a:spcPct val="30000"/>
      </a:spcBef>
      <a:spcAft>
        <a:spcPct val="0"/>
      </a:spcAft>
      <a:buChar char="•"/>
      <a:defRPr kumimoji="1" sz="12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hevrolet.com/2012-malibu-mid-size-sedan/exterior-pictures.html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www.toyota.com/prius/photo-gallery.html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F4D9AD-1FE3-4BA2-933A-A3EE25A0CC13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- </a:t>
            </a:r>
            <a:r>
              <a:rPr lang="en-US" dirty="0" smtClean="0">
                <a:hlinkClick r:id="rId3"/>
              </a:rPr>
              <a:t>http://www.chevrolet.com/2012-malibu-mid-size-sedan/exterior-pictures.html</a:t>
            </a:r>
            <a:endParaRPr lang="en-US" dirty="0" smtClean="0"/>
          </a:p>
          <a:p>
            <a:r>
              <a:rPr lang="en-US" dirty="0" smtClean="0"/>
              <a:t>B - </a:t>
            </a:r>
            <a:r>
              <a:rPr lang="en-US" dirty="0" smtClean="0">
                <a:hlinkClick r:id="rId4"/>
              </a:rPr>
              <a:t>http://www.toyota.com/prius/photo-gallery.html#!photos/10/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F4D9AD-1FE3-4BA2-933A-A3EE25A0CC1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59878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Histograms/Charts</a:t>
            </a:r>
            <a:r>
              <a:rPr lang="en-US" baseline="0" dirty="0" smtClean="0"/>
              <a:t> comparing baseline and HEV go in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F4D9AD-1FE3-4BA2-933A-A3EE25A0CC1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26408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2"/>
          <p:cNvSpPr>
            <a:spLocks/>
          </p:cNvSpPr>
          <p:nvPr/>
        </p:nvSpPr>
        <p:spPr bwMode="auto">
          <a:xfrm>
            <a:off x="0" y="377825"/>
            <a:ext cx="2895600" cy="6480175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gradFill rotWithShape="0">
            <a:gsLst>
              <a:gs pos="0">
                <a:srgbClr val="F8E870"/>
              </a:gs>
              <a:gs pos="100000">
                <a:schemeClr val="accent2"/>
              </a:gs>
            </a:gsLst>
            <a:lin ang="5400000" scaled="1"/>
          </a:gradFill>
          <a:ln w="9525">
            <a:noFill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 eaLnBrk="0" hangingPunct="0">
              <a:defRPr/>
            </a:pPr>
            <a:endParaRPr lang="en-US">
              <a:latin typeface="Arial" pitchFamily="34" charset="0"/>
            </a:endParaRPr>
          </a:p>
        </p:txBody>
      </p:sp>
      <p:sp>
        <p:nvSpPr>
          <p:cNvPr id="668676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0" y="2667000"/>
            <a:ext cx="9144000" cy="2362200"/>
          </a:xfrm>
          <a:ln w="9525"/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/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Rectangle 4"/>
          <p:cNvSpPr txBox="1">
            <a:spLocks noChangeArrowheads="1"/>
          </p:cNvSpPr>
          <p:nvPr userDrawn="1"/>
        </p:nvSpPr>
        <p:spPr>
          <a:xfrm>
            <a:off x="6248400" y="0"/>
            <a:ext cx="2895600" cy="685800"/>
          </a:xfrm>
          <a:prstGeom prst="rect">
            <a:avLst/>
          </a:prstGeom>
          <a:ln/>
        </p:spPr>
        <p:txBody>
          <a:bodyPr/>
          <a:lstStyle>
            <a:lvl1pPr algn="r">
              <a:defRPr sz="1400">
                <a:solidFill>
                  <a:srgbClr val="1964C8"/>
                </a:solidFill>
                <a:latin typeface="Calibri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964C8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Class Period 37 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964C8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Date: Apr 29, 2013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964C8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Page:  </a:t>
            </a:r>
            <a:fld id="{4151595A-88A0-4F73-AA77-744BFE4984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964C8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1964C8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30722" name="Rectangle 2"/>
          <p:cNvSpPr>
            <a:spLocks noChangeArrowheads="1"/>
          </p:cNvSpPr>
          <p:nvPr userDrawn="1"/>
        </p:nvSpPr>
        <p:spPr bwMode="auto">
          <a:xfrm>
            <a:off x="1449910" y="1194137"/>
            <a:ext cx="621760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MEEM / ECE 5295</a:t>
            </a:r>
            <a:b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</a:b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Advanced Propulsion for Hybrid Electric Vehicles</a:t>
            </a:r>
            <a:endParaRPr kumimoji="0" lang="en-US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pic>
        <p:nvPicPr>
          <p:cNvPr id="30723" name="Picture 3" descr="I:\JNABER\Teaching\MEEM5990.Hybrids\2009.Fall\Lectures\logo_pp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3737" y="152400"/>
            <a:ext cx="2676525" cy="506413"/>
          </a:xfrm>
          <a:prstGeom prst="rect">
            <a:avLst/>
          </a:prstGeom>
          <a:noFill/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spd="med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5600" y="0"/>
            <a:ext cx="2133600" cy="6248400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0"/>
            <a:ext cx="6248400" cy="6248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0"/>
            <a:ext cx="805815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762000"/>
            <a:ext cx="8534400" cy="26670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3581400"/>
            <a:ext cx="8534400" cy="2667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0"/>
            <a:ext cx="805815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762000"/>
            <a:ext cx="4191000" cy="5486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762000"/>
            <a:ext cx="4191000" cy="2667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581400"/>
            <a:ext cx="4191000" cy="2667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0"/>
            <a:ext cx="805815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762000"/>
            <a:ext cx="4191000" cy="5486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762000"/>
            <a:ext cx="4191000" cy="5486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0"/>
            <a:ext cx="805815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762000"/>
            <a:ext cx="4191000" cy="5486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62000"/>
            <a:ext cx="4191000" cy="5486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905000"/>
            <a:ext cx="7772400" cy="1362075"/>
          </a:xfrm>
        </p:spPr>
        <p:txBody>
          <a:bodyPr tIns="91440" bIns="91440" anchor="t"/>
          <a:lstStyle>
            <a:lvl1pPr algn="ctr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038600"/>
            <a:ext cx="7772400" cy="1500187"/>
          </a:xfrm>
        </p:spPr>
        <p:txBody>
          <a:bodyPr anchor="t" anchorCtr="0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ransition spd="med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762000"/>
            <a:ext cx="419100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62000"/>
            <a:ext cx="419100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spd="med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9"/>
          <p:cNvGrpSpPr>
            <a:grpSpLocks/>
          </p:cNvGrpSpPr>
          <p:nvPr/>
        </p:nvGrpSpPr>
        <p:grpSpPr bwMode="auto">
          <a:xfrm>
            <a:off x="1206500" y="828675"/>
            <a:ext cx="6731000" cy="5200650"/>
            <a:chOff x="757" y="720"/>
            <a:chExt cx="4240" cy="3276"/>
          </a:xfrm>
        </p:grpSpPr>
        <p:pic>
          <p:nvPicPr>
            <p:cNvPr id="1035" name="Picture 10"/>
            <p:cNvPicPr>
              <a:picLocks noChangeAspect="1" noChangeArrowheads="1"/>
            </p:cNvPicPr>
            <p:nvPr userDrawn="1"/>
          </p:nvPicPr>
          <p:blipFill>
            <a:blip r:embed="rId17" cstate="print">
              <a:lum bright="46000"/>
            </a:blip>
            <a:srcRect/>
            <a:stretch>
              <a:fillRect/>
            </a:stretch>
          </p:blipFill>
          <p:spPr bwMode="auto">
            <a:xfrm>
              <a:off x="762" y="2416"/>
              <a:ext cx="4235" cy="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36" name="Picture 11"/>
            <p:cNvPicPr>
              <a:picLocks noChangeAspect="1" noChangeArrowheads="1"/>
            </p:cNvPicPr>
            <p:nvPr userDrawn="1"/>
          </p:nvPicPr>
          <p:blipFill>
            <a:blip r:embed="rId17" cstate="print">
              <a:lum bright="46000"/>
            </a:blip>
            <a:srcRect/>
            <a:stretch>
              <a:fillRect/>
            </a:stretch>
          </p:blipFill>
          <p:spPr bwMode="auto">
            <a:xfrm>
              <a:off x="757" y="1568"/>
              <a:ext cx="4235" cy="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37" name="Picture 12"/>
            <p:cNvPicPr>
              <a:picLocks noChangeAspect="1" noChangeArrowheads="1"/>
            </p:cNvPicPr>
            <p:nvPr userDrawn="1"/>
          </p:nvPicPr>
          <p:blipFill>
            <a:blip r:embed="rId17" cstate="print">
              <a:lum bright="46000"/>
            </a:blip>
            <a:srcRect/>
            <a:stretch>
              <a:fillRect/>
            </a:stretch>
          </p:blipFill>
          <p:spPr bwMode="auto">
            <a:xfrm>
              <a:off x="757" y="720"/>
              <a:ext cx="4235" cy="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38" name="Picture 13"/>
            <p:cNvPicPr>
              <a:picLocks noChangeAspect="1" noChangeArrowheads="1"/>
            </p:cNvPicPr>
            <p:nvPr userDrawn="1"/>
          </p:nvPicPr>
          <p:blipFill>
            <a:blip r:embed="rId17" cstate="print">
              <a:lum bright="46000"/>
            </a:blip>
            <a:srcRect/>
            <a:stretch>
              <a:fillRect/>
            </a:stretch>
          </p:blipFill>
          <p:spPr bwMode="auto">
            <a:xfrm>
              <a:off x="757" y="3264"/>
              <a:ext cx="4235" cy="7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52450" y="0"/>
            <a:ext cx="805815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762000"/>
            <a:ext cx="8534400" cy="54864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grpSp>
        <p:nvGrpSpPr>
          <p:cNvPr id="1030" name="Group 10"/>
          <p:cNvGrpSpPr>
            <a:grpSpLocks/>
          </p:cNvGrpSpPr>
          <p:nvPr/>
        </p:nvGrpSpPr>
        <p:grpSpPr bwMode="auto">
          <a:xfrm>
            <a:off x="228600" y="6096000"/>
            <a:ext cx="8686800" cy="76200"/>
            <a:chOff x="288" y="3840"/>
            <a:chExt cx="5184" cy="48"/>
          </a:xfrm>
        </p:grpSpPr>
        <p:sp>
          <p:nvSpPr>
            <p:cNvPr id="667653" name="Line 5"/>
            <p:cNvSpPr>
              <a:spLocks noChangeShapeType="1"/>
            </p:cNvSpPr>
            <p:nvPr/>
          </p:nvSpPr>
          <p:spPr bwMode="auto">
            <a:xfrm>
              <a:off x="288" y="3840"/>
              <a:ext cx="50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algn="ctr" eaLnBrk="0" hangingPunct="0">
                <a:defRPr/>
              </a:pPr>
              <a:endParaRPr lang="en-US">
                <a:latin typeface="Arial" pitchFamily="34" charset="0"/>
              </a:endParaRPr>
            </a:p>
          </p:txBody>
        </p:sp>
        <p:sp>
          <p:nvSpPr>
            <p:cNvPr id="667654" name="Line 6"/>
            <p:cNvSpPr>
              <a:spLocks noChangeShapeType="1"/>
            </p:cNvSpPr>
            <p:nvPr/>
          </p:nvSpPr>
          <p:spPr bwMode="auto">
            <a:xfrm>
              <a:off x="384" y="3888"/>
              <a:ext cx="5088" cy="0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algn="ctr" eaLnBrk="0" hangingPunct="0">
                <a:defRPr/>
              </a:pPr>
              <a:endParaRPr lang="en-US">
                <a:latin typeface="Arial" pitchFamily="34" charset="0"/>
              </a:endParaRPr>
            </a:p>
          </p:txBody>
        </p:sp>
      </p:grpSp>
      <p:sp>
        <p:nvSpPr>
          <p:cNvPr id="667659" name="Text Box 11"/>
          <p:cNvSpPr txBox="1">
            <a:spLocks noChangeArrowheads="1"/>
          </p:cNvSpPr>
          <p:nvPr/>
        </p:nvSpPr>
        <p:spPr bwMode="auto">
          <a:xfrm>
            <a:off x="6938354" y="6386185"/>
            <a:ext cx="2045432" cy="400752"/>
          </a:xfrm>
          <a:prstGeom prst="rect">
            <a:avLst/>
          </a:prstGeom>
          <a:noFill/>
          <a:ln w="0" algn="ctr">
            <a:noFill/>
            <a:miter lim="800000"/>
            <a:headEnd/>
            <a:tailEnd/>
          </a:ln>
          <a:effectLst/>
        </p:spPr>
        <p:txBody>
          <a:bodyPr wrap="none" lIns="92075" tIns="46038" rIns="92075" bIns="46038">
            <a:spAutoFit/>
          </a:bodyPr>
          <a:lstStyle/>
          <a:p>
            <a:pPr algn="ctr" eaLnBrk="0" hangingPunct="0">
              <a:defRPr/>
            </a:pPr>
            <a:r>
              <a:rPr kumimoji="0" lang="en-US" sz="1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MEEM / ECE 5295</a:t>
            </a:r>
            <a:endParaRPr lang="en-US" sz="1000" dirty="0" smtClean="0"/>
          </a:p>
          <a:p>
            <a:pPr algn="r" eaLnBrk="0" hangingPunct="0">
              <a:defRPr/>
            </a:pPr>
            <a:r>
              <a:rPr lang="en-US" sz="1000" dirty="0" smtClean="0"/>
              <a:t>Copyright © 2013 Michigan</a:t>
            </a:r>
            <a:r>
              <a:rPr lang="en-US" sz="1000" baseline="0" dirty="0" smtClean="0"/>
              <a:t> Tech</a:t>
            </a:r>
            <a:endParaRPr lang="en-US" sz="1000" dirty="0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>
          <a:xfrm>
            <a:off x="6477000" y="0"/>
            <a:ext cx="2667000" cy="685800"/>
          </a:xfrm>
          <a:prstGeom prst="rect">
            <a:avLst/>
          </a:prstGeom>
          <a:ln/>
        </p:spPr>
        <p:txBody>
          <a:bodyPr/>
          <a:lstStyle>
            <a:lvl1pPr algn="r">
              <a:defRPr sz="1400">
                <a:solidFill>
                  <a:srgbClr val="1964C8"/>
                </a:solidFill>
                <a:latin typeface="Calibri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964C8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Class Period 37 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964C8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Date: Apr 29, 2013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964C8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Page:  </a:t>
            </a:r>
            <a:fld id="{4151595A-88A0-4F73-AA77-744BFE4984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964C8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rgbClr val="1964C8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31749" name="Picture 5" descr="I:\JNABER\Teaching\MEEM5990.Hybrids\2009.Fall\Lectures\logo_pp_CtheF_Hel.png"/>
          <p:cNvPicPr>
            <a:picLocks noChangeAspect="1" noChangeArrowheads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128751" y="6272049"/>
            <a:ext cx="2375336" cy="535456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7" r:id="rId2"/>
    <p:sldLayoutId id="2147483666" r:id="rId3"/>
    <p:sldLayoutId id="2147483665" r:id="rId4"/>
    <p:sldLayoutId id="2147483664" r:id="rId5"/>
    <p:sldLayoutId id="2147483663" r:id="rId6"/>
    <p:sldLayoutId id="2147483662" r:id="rId7"/>
    <p:sldLayoutId id="2147483661" r:id="rId8"/>
    <p:sldLayoutId id="2147483660" r:id="rId9"/>
    <p:sldLayoutId id="2147483659" r:id="rId10"/>
    <p:sldLayoutId id="2147483658" r:id="rId11"/>
    <p:sldLayoutId id="2147483657" r:id="rId12"/>
    <p:sldLayoutId id="2147483656" r:id="rId13"/>
    <p:sldLayoutId id="2147483655" r:id="rId14"/>
    <p:sldLayoutId id="2147483654" r:id="rId15"/>
  </p:sldLayoutIdLst>
  <p:transition spd="med"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600" b="1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600" b="1">
          <a:solidFill>
            <a:schemeClr val="tx2"/>
          </a:solidFill>
          <a:latin typeface="Calibri" pitchFamily="34" charset="0"/>
        </a:defRPr>
      </a:lvl2pPr>
      <a:lvl3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600" b="1">
          <a:solidFill>
            <a:schemeClr val="tx2"/>
          </a:solidFill>
          <a:latin typeface="Calibri" pitchFamily="34" charset="0"/>
        </a:defRPr>
      </a:lvl3pPr>
      <a:lvl4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600" b="1">
          <a:solidFill>
            <a:schemeClr val="tx2"/>
          </a:solidFill>
          <a:latin typeface="Calibri" pitchFamily="34" charset="0"/>
        </a:defRPr>
      </a:lvl4pPr>
      <a:lvl5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600" b="1">
          <a:solidFill>
            <a:schemeClr val="tx2"/>
          </a:solidFill>
          <a:latin typeface="Calibri" pitchFamily="34" charset="0"/>
        </a:defRPr>
      </a:lvl5pPr>
      <a:lvl6pPr marL="457200" algn="ctr" rtl="0" fontAlgn="base">
        <a:lnSpc>
          <a:spcPct val="70000"/>
        </a:lnSpc>
        <a:spcBef>
          <a:spcPct val="0"/>
        </a:spcBef>
        <a:spcAft>
          <a:spcPct val="0"/>
        </a:spcAft>
        <a:defRPr kumimoji="1" sz="2600" b="1">
          <a:solidFill>
            <a:schemeClr val="tx2"/>
          </a:solidFill>
          <a:latin typeface="Arial" pitchFamily="34" charset="0"/>
        </a:defRPr>
      </a:lvl6pPr>
      <a:lvl7pPr marL="914400" algn="ctr" rtl="0" fontAlgn="base">
        <a:lnSpc>
          <a:spcPct val="70000"/>
        </a:lnSpc>
        <a:spcBef>
          <a:spcPct val="0"/>
        </a:spcBef>
        <a:spcAft>
          <a:spcPct val="0"/>
        </a:spcAft>
        <a:defRPr kumimoji="1" sz="2600" b="1">
          <a:solidFill>
            <a:schemeClr val="tx2"/>
          </a:solidFill>
          <a:latin typeface="Arial" pitchFamily="34" charset="0"/>
        </a:defRPr>
      </a:lvl7pPr>
      <a:lvl8pPr marL="1371600" algn="ctr" rtl="0" fontAlgn="base">
        <a:lnSpc>
          <a:spcPct val="70000"/>
        </a:lnSpc>
        <a:spcBef>
          <a:spcPct val="0"/>
        </a:spcBef>
        <a:spcAft>
          <a:spcPct val="0"/>
        </a:spcAft>
        <a:defRPr kumimoji="1" sz="2600" b="1">
          <a:solidFill>
            <a:schemeClr val="tx2"/>
          </a:solidFill>
          <a:latin typeface="Arial" pitchFamily="34" charset="0"/>
        </a:defRPr>
      </a:lvl8pPr>
      <a:lvl9pPr marL="1828800" algn="ctr" rtl="0" fontAlgn="base">
        <a:lnSpc>
          <a:spcPct val="70000"/>
        </a:lnSpc>
        <a:spcBef>
          <a:spcPct val="0"/>
        </a:spcBef>
        <a:spcAft>
          <a:spcPct val="0"/>
        </a:spcAft>
        <a:defRPr kumimoji="1" sz="2600" b="1">
          <a:solidFill>
            <a:schemeClr val="tx2"/>
          </a:solidFill>
          <a:latin typeface="Arial" pitchFamily="34" charset="0"/>
        </a:defRPr>
      </a:lvl9pPr>
    </p:titleStyle>
    <p:bodyStyle>
      <a:lvl1pPr marL="233363" indent="-233363" algn="l" rtl="0" eaLnBrk="0" fontAlgn="base" hangingPunct="0">
        <a:spcBef>
          <a:spcPct val="50000"/>
        </a:spcBef>
        <a:spcAft>
          <a:spcPct val="0"/>
        </a:spcAft>
        <a:buClr>
          <a:schemeClr val="tx1"/>
        </a:buClr>
        <a:buSzPct val="125000"/>
        <a:buChar char="•"/>
        <a:defRPr kumimoji="1" sz="28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571500" indent="-223838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kumimoji="1" sz="2800">
          <a:solidFill>
            <a:schemeClr val="tx1"/>
          </a:solidFill>
          <a:latin typeface="Calibri" pitchFamily="34" charset="0"/>
        </a:defRPr>
      </a:lvl2pPr>
      <a:lvl3pPr marL="914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25000"/>
        <a:buChar char="•"/>
        <a:defRPr kumimoji="1" sz="2400">
          <a:solidFill>
            <a:schemeClr val="tx1"/>
          </a:solidFill>
          <a:latin typeface="Calibri" pitchFamily="34" charset="0"/>
        </a:defRPr>
      </a:lvl3pPr>
      <a:lvl4pPr marL="12573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Font typeface="Wingdings" pitchFamily="2" charset="2"/>
        <a:buChar char="§"/>
        <a:defRPr kumimoji="1" sz="2400">
          <a:solidFill>
            <a:schemeClr val="tx1"/>
          </a:solidFill>
          <a:latin typeface="Calibri" pitchFamily="34" charset="0"/>
        </a:defRPr>
      </a:lvl4pPr>
      <a:lvl5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25000"/>
        <a:buChar char="•"/>
        <a:defRPr kumimoji="1" sz="2400">
          <a:solidFill>
            <a:schemeClr val="tx1"/>
          </a:solidFill>
          <a:latin typeface="Calibri" pitchFamily="34" charset="0"/>
        </a:defRPr>
      </a:lvl5pPr>
      <a:lvl6pPr marL="20574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25000"/>
        <a:buChar char="•"/>
        <a:defRPr kumimoji="1" sz="2000">
          <a:solidFill>
            <a:schemeClr val="tx1"/>
          </a:solidFill>
          <a:latin typeface="+mn-lt"/>
        </a:defRPr>
      </a:lvl6pPr>
      <a:lvl7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25000"/>
        <a:buChar char="•"/>
        <a:defRPr kumimoji="1" sz="2000">
          <a:solidFill>
            <a:schemeClr val="tx1"/>
          </a:solidFill>
          <a:latin typeface="+mn-lt"/>
        </a:defRPr>
      </a:lvl7pPr>
      <a:lvl8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25000"/>
        <a:buChar char="•"/>
        <a:defRPr kumimoji="1" sz="2000">
          <a:solidFill>
            <a:schemeClr val="tx1"/>
          </a:solidFill>
          <a:latin typeface="+mn-lt"/>
        </a:defRPr>
      </a:lvl8pPr>
      <a:lvl9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125000"/>
        <a:buChar char="•"/>
        <a:defRPr kumimoji="1"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0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1.wav"/><Relationship Id="rId6" Type="http://schemas.openxmlformats.org/officeDocument/2006/relationships/chart" Target="../charts/chart9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2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3.wav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4.wav"/><Relationship Id="rId5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5.wav"/><Relationship Id="rId5" Type="http://schemas.openxmlformats.org/officeDocument/2006/relationships/image" Target="../media/image10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audio" Target="../media/audio16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3.wav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hyperlink" Target="https://www.msu.edu/course/aee/806/syllabus/notes7.ht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4.wav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3.xml"/><Relationship Id="rId7" Type="http://schemas.openxmlformats.org/officeDocument/2006/relationships/chart" Target="../charts/chart4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5.wav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7.wav"/><Relationship Id="rId5" Type="http://schemas.openxmlformats.org/officeDocument/2006/relationships/image" Target="../media/image10.png"/><Relationship Id="rId4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8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9.wav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sz="quarter" idx="1"/>
          </p:nvPr>
        </p:nvSpPr>
        <p:spPr>
          <a:xfrm>
            <a:off x="2324100" y="2353660"/>
            <a:ext cx="4436985" cy="1689820"/>
          </a:xfrm>
        </p:spPr>
        <p:txBody>
          <a:bodyPr/>
          <a:lstStyle/>
          <a:p>
            <a:r>
              <a:rPr lang="en-US" dirty="0" smtClean="0"/>
              <a:t>A PRESENTATION ON      FINAL PROJECT</a:t>
            </a:r>
          </a:p>
          <a:p>
            <a:r>
              <a:rPr lang="en-US" sz="2400" dirty="0" smtClean="0"/>
              <a:t>DEVELOPING A PHEV FROM  NON-HYBRID BASELINE VEHICLE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90500" y="4750485"/>
            <a:ext cx="4267200" cy="1816524"/>
          </a:xfrm>
          <a:prstGeom prst="rect">
            <a:avLst/>
          </a:prstGeom>
          <a:noFill/>
          <a:ln w="0" algn="ctr">
            <a:noFill/>
            <a:miter lim="800000"/>
            <a:headEnd/>
            <a:tailEnd/>
          </a:ln>
        </p:spPr>
        <p:txBody>
          <a:bodyPr lIns="92075" tIns="46038" rIns="92075" bIns="46038">
            <a:spAutoFit/>
          </a:bodyPr>
          <a:lstStyle/>
          <a:p>
            <a:pPr eaLnBrk="0" hangingPunct="0"/>
            <a:endParaRPr lang="en-US" sz="1600" dirty="0" smtClean="0">
              <a:solidFill>
                <a:schemeClr val="tx2"/>
              </a:solidFill>
            </a:endParaRPr>
          </a:p>
          <a:p>
            <a:pPr eaLnBrk="0" hangingPunct="0"/>
            <a:endParaRPr lang="en-US" sz="1600" dirty="0">
              <a:solidFill>
                <a:schemeClr val="tx2"/>
              </a:solidFill>
            </a:endParaRPr>
          </a:p>
          <a:p>
            <a:pPr eaLnBrk="0" hangingPunct="0"/>
            <a:endParaRPr lang="en-US" sz="1600" dirty="0" smtClean="0">
              <a:solidFill>
                <a:schemeClr val="tx2"/>
              </a:solidFill>
            </a:endParaRPr>
          </a:p>
          <a:p>
            <a:pPr eaLnBrk="0" hangingPunct="0"/>
            <a:r>
              <a:rPr lang="en-US" sz="1600" dirty="0" smtClean="0">
                <a:solidFill>
                  <a:schemeClr val="tx2"/>
                </a:solidFill>
              </a:rPr>
              <a:t>ARJUN | VIKRANT</a:t>
            </a:r>
          </a:p>
          <a:p>
            <a:pPr eaLnBrk="0" hangingPunct="0"/>
            <a:r>
              <a:rPr lang="en-US" sz="1600" dirty="0" smtClean="0">
                <a:solidFill>
                  <a:schemeClr val="tx2"/>
                </a:solidFill>
              </a:rPr>
              <a:t>MS - MEEM</a:t>
            </a:r>
          </a:p>
          <a:p>
            <a:pPr eaLnBrk="0" hangingPunct="0"/>
            <a:r>
              <a:rPr lang="en-US" sz="1600" dirty="0" smtClean="0">
                <a:solidFill>
                  <a:schemeClr val="tx2"/>
                </a:solidFill>
              </a:rPr>
              <a:t>Michigan Tech University </a:t>
            </a:r>
          </a:p>
          <a:p>
            <a:pPr eaLnBrk="0" hangingPunct="0"/>
            <a:endParaRPr lang="en-US" sz="1600" dirty="0" smtClean="0">
              <a:solidFill>
                <a:schemeClr val="tx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492250" y="5387655"/>
            <a:ext cx="1210137" cy="11819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764613" y="5387655"/>
            <a:ext cx="1070342" cy="1181967"/>
          </a:xfrm>
          <a:prstGeom prst="rect">
            <a:avLst/>
          </a:prstGeom>
        </p:spPr>
      </p:pic>
      <p:pic>
        <p:nvPicPr>
          <p:cNvPr id="14" name="~PP3089.WAV">
            <a:hlinkClick r:id="" action="ppaction://media"/>
          </p:cNvPr>
          <p:cNvPicPr>
            <a:picLocks noRot="1" noChangeAspect="1"/>
          </p:cNvPicPr>
          <p:nvPr>
            <a:wavAudioFile r:embed="rId1" name="~PP3089.WAV"/>
          </p:nvPr>
        </p:nvPicPr>
        <p:blipFill>
          <a:blip r:embed="rId6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med" advTm="11602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did we get there? (Week 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Motor and battery critically analyzed in this week</a:t>
            </a:r>
          </a:p>
          <a:p>
            <a:r>
              <a:rPr lang="en-US" sz="2000" dirty="0" smtClean="0"/>
              <a:t>Three different batteries provided in the model have been analyzed in terms of </a:t>
            </a:r>
            <a:r>
              <a:rPr lang="en-US" sz="2000" b="1" dirty="0" smtClean="0"/>
              <a:t>capacity, energy density and cost</a:t>
            </a:r>
            <a:r>
              <a:rPr lang="en-US" sz="2000" dirty="0" smtClean="0"/>
              <a:t>. </a:t>
            </a:r>
          </a:p>
          <a:p>
            <a:r>
              <a:rPr lang="en-US" sz="2000" dirty="0" smtClean="0"/>
              <a:t>Battery is also tested by analyzing SOC values at the end of different drive cycles</a:t>
            </a:r>
          </a:p>
          <a:p>
            <a:r>
              <a:rPr lang="en-US" sz="2000" dirty="0" smtClean="0"/>
              <a:t>Three different motors with different power rating have been provided. Each motor is tested in different drive cycles. </a:t>
            </a:r>
          </a:p>
          <a:p>
            <a:r>
              <a:rPr lang="en-US" sz="2000" dirty="0" smtClean="0"/>
              <a:t>As improvement in FE is directly related to degree of hybridization, high power motor (45 kW) is deemed best suited for this purpose</a:t>
            </a:r>
          </a:p>
          <a:p>
            <a:r>
              <a:rPr lang="en-US" sz="2000" dirty="0" smtClean="0"/>
              <a:t>Also, performance deteriorates when a low power motor is used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 dirty="0" smtClean="0"/>
          </a:p>
          <a:p>
            <a:endParaRPr lang="en-US" sz="2000" dirty="0" smtClean="0"/>
          </a:p>
        </p:txBody>
      </p:sp>
      <p:pic>
        <p:nvPicPr>
          <p:cNvPr id="5" name="~PP689.WAV">
            <a:hlinkClick r:id="" action="ppaction://media"/>
          </p:cNvPr>
          <p:cNvPicPr>
            <a:picLocks noRot="1" noChangeAspect="1"/>
          </p:cNvPicPr>
          <p:nvPr>
            <a:wavAudioFile r:embed="rId1" name="~PP689.WAV"/>
          </p:nvPr>
        </p:nvPicPr>
        <p:blipFill>
          <a:blip r:embed="rId3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43114079"/>
      </p:ext>
    </p:extLst>
  </p:cSld>
  <p:clrMapOvr>
    <a:masterClrMapping/>
  </p:clrMapOvr>
  <p:transition spd="med" advTm="10383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</a:t>
            </a:r>
            <a:r>
              <a:rPr lang="en-US" dirty="0" smtClean="0"/>
              <a:t>3 </a:t>
            </a:r>
            <a:r>
              <a:rPr lang="en-US" dirty="0"/>
              <a:t>Progress</a:t>
            </a:r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5425" y="3390595"/>
            <a:ext cx="4762220" cy="2419515"/>
          </a:xfrm>
          <a:prstGeom prst="rect">
            <a:avLst/>
          </a:prstGeom>
        </p:spPr>
      </p:pic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3507487956"/>
              </p:ext>
            </p:extLst>
          </p:nvPr>
        </p:nvGraphicFramePr>
        <p:xfrm>
          <a:off x="4994455" y="702245"/>
          <a:ext cx="3994120" cy="2446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4063861035"/>
              </p:ext>
            </p:extLst>
          </p:nvPr>
        </p:nvGraphicFramePr>
        <p:xfrm>
          <a:off x="309045" y="433410"/>
          <a:ext cx="437817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1396915950"/>
              </p:ext>
            </p:extLst>
          </p:nvPr>
        </p:nvGraphicFramePr>
        <p:xfrm>
          <a:off x="4572000" y="319857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11" name="~PP2847.WAV">
            <a:hlinkClick r:id="" action="ppaction://media"/>
          </p:cNvPr>
          <p:cNvPicPr>
            <a:picLocks noRot="1" noChangeAspect="1"/>
          </p:cNvPicPr>
          <p:nvPr>
            <a:wavAudioFile r:embed="rId1" name="~PP2847.WAV"/>
          </p:nvPr>
        </p:nvPicPr>
        <p:blipFill>
          <a:blip r:embed="rId7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31251538"/>
      </p:ext>
    </p:extLst>
  </p:cSld>
  <p:clrMapOvr>
    <a:masterClrMapping/>
  </p:clrMapOvr>
  <p:transition spd="med" advTm="145372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did we get there? Week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Implementation of hybridization has been performed so that maximum FE can be achieved</a:t>
            </a:r>
          </a:p>
          <a:p>
            <a:r>
              <a:rPr lang="en-US" sz="2400" dirty="0" smtClean="0"/>
              <a:t>Broadly, two different approaches have been used synergistically to achieve maximum efficiency</a:t>
            </a:r>
          </a:p>
          <a:p>
            <a:r>
              <a:rPr lang="en-US" sz="2400" b="1" dirty="0" smtClean="0"/>
              <a:t>Torque Blend Approach: </a:t>
            </a:r>
            <a:r>
              <a:rPr lang="en-US" sz="2400" dirty="0" smtClean="0"/>
              <a:t>The motor provides maximum torque at low rpms. This can be used for our benefit</a:t>
            </a:r>
          </a:p>
          <a:p>
            <a:r>
              <a:rPr lang="en-US" sz="2400" b="1" dirty="0" smtClean="0"/>
              <a:t>IC Engine speed optimization: </a:t>
            </a:r>
            <a:r>
              <a:rPr lang="en-US" sz="2400" dirty="0" smtClean="0"/>
              <a:t>Once torque blend is employed, engine is made to operate at the most efficient point </a:t>
            </a:r>
          </a:p>
          <a:p>
            <a:r>
              <a:rPr lang="en-US" sz="2400" b="1" dirty="0" smtClean="0"/>
              <a:t>SOC controller</a:t>
            </a:r>
            <a:r>
              <a:rPr lang="en-US" sz="2400" dirty="0" smtClean="0"/>
              <a:t>: A control strategy is employed to control battery SOC so that it never falls beneath 0.3 (minimum battery SOC)</a:t>
            </a:r>
          </a:p>
          <a:p>
            <a:r>
              <a:rPr lang="en-US" sz="2400" b="1" dirty="0" smtClean="0"/>
              <a:t>Regeneration: </a:t>
            </a:r>
            <a:r>
              <a:rPr lang="en-US" sz="2400" dirty="0" smtClean="0"/>
              <a:t>Limit has been set on </a:t>
            </a:r>
            <a:r>
              <a:rPr lang="en-US" sz="2400" dirty="0" err="1" smtClean="0"/>
              <a:t>regen</a:t>
            </a:r>
            <a:r>
              <a:rPr lang="en-US" sz="2400" dirty="0" smtClean="0"/>
              <a:t>, no </a:t>
            </a:r>
            <a:r>
              <a:rPr lang="en-US" sz="2400" dirty="0" err="1" smtClean="0"/>
              <a:t>regen</a:t>
            </a:r>
            <a:r>
              <a:rPr lang="en-US" sz="2400" dirty="0"/>
              <a:t> </a:t>
            </a:r>
            <a:r>
              <a:rPr lang="en-US" sz="2400" dirty="0" smtClean="0"/>
              <a:t>below 5 mph and no </a:t>
            </a:r>
            <a:r>
              <a:rPr lang="en-US" sz="2400" dirty="0" err="1" smtClean="0"/>
              <a:t>regen</a:t>
            </a:r>
            <a:r>
              <a:rPr lang="en-US" sz="2400" dirty="0" smtClean="0"/>
              <a:t> beyond SOC = 1 (overcharging!) </a:t>
            </a:r>
            <a:endParaRPr lang="en-US" sz="2400" b="1" dirty="0"/>
          </a:p>
        </p:txBody>
      </p:sp>
      <p:pic>
        <p:nvPicPr>
          <p:cNvPr id="5" name="~PP4086.WAV">
            <a:hlinkClick r:id="" action="ppaction://media"/>
          </p:cNvPr>
          <p:cNvPicPr>
            <a:picLocks noRot="1" noChangeAspect="1"/>
          </p:cNvPicPr>
          <p:nvPr>
            <a:wavAudioFile r:embed="rId1" name="~PP4086.WAV"/>
          </p:nvPr>
        </p:nvPicPr>
        <p:blipFill>
          <a:blip r:embed="rId3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83936276"/>
      </p:ext>
    </p:extLst>
  </p:cSld>
  <p:clrMapOvr>
    <a:masterClrMapping/>
  </p:clrMapOvr>
  <p:transition spd="med" advTm="70705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Torque Blend approach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38740" y="1047890"/>
            <a:ext cx="6811071" cy="3725421"/>
          </a:xfrm>
        </p:spPr>
      </p:pic>
      <p:cxnSp>
        <p:nvCxnSpPr>
          <p:cNvPr id="6" name="Straight Arrow Connector 5"/>
          <p:cNvCxnSpPr/>
          <p:nvPr/>
        </p:nvCxnSpPr>
        <p:spPr bwMode="auto">
          <a:xfrm flipH="1" flipV="1">
            <a:off x="3255446" y="891333"/>
            <a:ext cx="422456" cy="436352"/>
          </a:xfrm>
          <a:prstGeom prst="straightConnector1">
            <a:avLst/>
          </a:prstGeom>
          <a:noFill/>
          <a:ln w="0" cap="flat" cmpd="sng" algn="ctr">
            <a:solidFill>
              <a:schemeClr val="hlink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" name="Straight Arrow Connector 8"/>
          <p:cNvCxnSpPr/>
          <p:nvPr/>
        </p:nvCxnSpPr>
        <p:spPr bwMode="auto">
          <a:xfrm flipV="1">
            <a:off x="5440655" y="3826093"/>
            <a:ext cx="614480" cy="499265"/>
          </a:xfrm>
          <a:prstGeom prst="straightConnector1">
            <a:avLst/>
          </a:prstGeom>
          <a:noFill/>
          <a:ln w="0" cap="flat" cmpd="sng" algn="ctr">
            <a:solidFill>
              <a:schemeClr val="hlink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308118" y="540059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Blend Starts</a:t>
            </a:r>
            <a:endParaRPr 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5685745" y="3419824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Blend Stops</a:t>
            </a:r>
            <a:endParaRPr lang="en-US" sz="1800" dirty="0"/>
          </a:p>
        </p:txBody>
      </p:sp>
      <p:cxnSp>
        <p:nvCxnSpPr>
          <p:cNvPr id="13" name="Straight Arrow Connector 12"/>
          <p:cNvCxnSpPr/>
          <p:nvPr/>
        </p:nvCxnSpPr>
        <p:spPr bwMode="auto">
          <a:xfrm flipH="1" flipV="1">
            <a:off x="3323271" y="3626037"/>
            <a:ext cx="354631" cy="683931"/>
          </a:xfrm>
          <a:prstGeom prst="straightConnector1">
            <a:avLst/>
          </a:prstGeom>
          <a:noFill/>
          <a:ln w="0" cap="flat" cmpd="sng" algn="ctr">
            <a:solidFill>
              <a:schemeClr val="hlink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2741707" y="3287484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Engine starts</a:t>
            </a:r>
            <a:endParaRPr lang="en-US" sz="1800" dirty="0"/>
          </a:p>
        </p:txBody>
      </p:sp>
      <p:sp>
        <p:nvSpPr>
          <p:cNvPr id="16" name="TextBox 15"/>
          <p:cNvSpPr txBox="1"/>
          <p:nvPr/>
        </p:nvSpPr>
        <p:spPr>
          <a:xfrm>
            <a:off x="385856" y="4965200"/>
            <a:ext cx="8295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As the engine is not efficient in processing torque request(TR) at low RPM, Motor processes torque request in this region</a:t>
            </a:r>
            <a:endParaRPr lang="en-US" dirty="0"/>
          </a:p>
        </p:txBody>
      </p:sp>
      <p:pic>
        <p:nvPicPr>
          <p:cNvPr id="15" name="~PP465.WAV">
            <a:hlinkClick r:id="" action="ppaction://media"/>
          </p:cNvPr>
          <p:cNvPicPr>
            <a:picLocks noRot="1" noChangeAspect="1"/>
          </p:cNvPicPr>
          <p:nvPr>
            <a:wavAudioFile r:embed="rId1" name="~PP465.WAV"/>
          </p:nvPr>
        </p:nvPicPr>
        <p:blipFill>
          <a:blip r:embed="rId4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23899865"/>
      </p:ext>
    </p:extLst>
  </p:cSld>
  <p:clrMapOvr>
    <a:masterClrMapping/>
  </p:clrMapOvr>
  <p:transition spd="med" advTm="69964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 Engine Speed Optimization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7449" y="894270"/>
            <a:ext cx="4647005" cy="241951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34329" y="3429000"/>
            <a:ext cx="4994455" cy="24542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41754" y="1086295"/>
            <a:ext cx="401609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Vehicle speed is scattered on the </a:t>
            </a:r>
          </a:p>
          <a:p>
            <a:r>
              <a:rPr lang="en-US" dirty="0"/>
              <a:t>e</a:t>
            </a:r>
            <a:r>
              <a:rPr lang="en-US" dirty="0" smtClean="0"/>
              <a:t>fficiency contour</a:t>
            </a:r>
          </a:p>
          <a:p>
            <a:endParaRPr lang="en-US" dirty="0" smtClean="0"/>
          </a:p>
          <a:p>
            <a:r>
              <a:rPr lang="en-US" dirty="0" smtClean="0"/>
              <a:t>Engine speed is not controlled in </a:t>
            </a:r>
          </a:p>
          <a:p>
            <a:r>
              <a:rPr lang="en-US" dirty="0"/>
              <a:t>t</a:t>
            </a:r>
            <a:r>
              <a:rPr lang="en-US" dirty="0" smtClean="0"/>
              <a:t>his case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24260" y="3582620"/>
            <a:ext cx="376256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Engine speed is controlled.</a:t>
            </a:r>
          </a:p>
          <a:p>
            <a:endParaRPr lang="en-US" dirty="0"/>
          </a:p>
          <a:p>
            <a:r>
              <a:rPr lang="en-US" dirty="0" smtClean="0"/>
              <a:t>When engine speed is between</a:t>
            </a:r>
          </a:p>
          <a:p>
            <a:r>
              <a:rPr lang="en-US" dirty="0" smtClean="0"/>
              <a:t>0 &amp; 2500rpm with positive TR,</a:t>
            </a:r>
          </a:p>
          <a:p>
            <a:r>
              <a:rPr lang="en-US" dirty="0" smtClean="0"/>
              <a:t>TR is processed at 1200 rpm</a:t>
            </a:r>
          </a:p>
        </p:txBody>
      </p:sp>
      <p:pic>
        <p:nvPicPr>
          <p:cNvPr id="9" name="~PP2032.WAV">
            <a:hlinkClick r:id="" action="ppaction://media"/>
          </p:cNvPr>
          <p:cNvPicPr>
            <a:picLocks noRot="1" noChangeAspect="1"/>
          </p:cNvPicPr>
          <p:nvPr>
            <a:wavAudioFile r:embed="rId1" name="~PP2032.WAV"/>
          </p:nvPr>
        </p:nvPicPr>
        <p:blipFill>
          <a:blip r:embed="rId5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85767576"/>
      </p:ext>
    </p:extLst>
  </p:cSld>
  <p:clrMapOvr>
    <a:masterClrMapping/>
  </p:clrMapOvr>
  <p:transition spd="med" advTm="7105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for IC optimization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9475" y="471815"/>
            <a:ext cx="5069460" cy="284197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573470" y="3390594"/>
            <a:ext cx="4989891" cy="26670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32125" y="932675"/>
            <a:ext cx="35154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Most engine speeds in UDDS</a:t>
            </a:r>
          </a:p>
          <a:p>
            <a:r>
              <a:rPr lang="en-US" dirty="0" smtClean="0"/>
              <a:t>are in 1000-1500 rpm range</a:t>
            </a:r>
          </a:p>
          <a:p>
            <a:r>
              <a:rPr lang="en-US" dirty="0" smtClean="0"/>
              <a:t>Hence running at an optimal </a:t>
            </a:r>
          </a:p>
          <a:p>
            <a:r>
              <a:rPr lang="en-US" dirty="0" smtClean="0"/>
              <a:t>1200 rpm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1500" y="3667172"/>
            <a:ext cx="295645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Most of the engine TR is</a:t>
            </a:r>
          </a:p>
          <a:p>
            <a:r>
              <a:rPr lang="en-US" dirty="0" smtClean="0"/>
              <a:t>quite low and engine</a:t>
            </a:r>
          </a:p>
          <a:p>
            <a:r>
              <a:rPr lang="en-US" dirty="0" smtClean="0"/>
              <a:t>Inefficient, hence </a:t>
            </a:r>
            <a:br>
              <a:rPr lang="en-US" dirty="0" smtClean="0"/>
            </a:br>
            <a:r>
              <a:rPr lang="en-US" dirty="0" smtClean="0"/>
              <a:t>hybridization helps</a:t>
            </a:r>
            <a:endParaRPr lang="en-US" dirty="0"/>
          </a:p>
        </p:txBody>
      </p:sp>
      <p:pic>
        <p:nvPicPr>
          <p:cNvPr id="9" name="~PP2084.WAV">
            <a:hlinkClick r:id="" action="ppaction://media"/>
          </p:cNvPr>
          <p:cNvPicPr>
            <a:picLocks noRot="1" noChangeAspect="1"/>
          </p:cNvPicPr>
          <p:nvPr>
            <a:wavAudioFile r:embed="rId1" name="~PP2084.WAV"/>
          </p:nvPr>
        </p:nvPicPr>
        <p:blipFill>
          <a:blip r:embed="rId5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47218292"/>
      </p:ext>
    </p:extLst>
  </p:cSld>
  <p:clrMapOvr>
    <a:masterClrMapping/>
  </p:clrMapOvr>
  <p:transition spd="med" advTm="4096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Thanks for Listening</a:t>
            </a:r>
            <a:endParaRPr lang="en-US" dirty="0"/>
          </a:p>
        </p:txBody>
      </p:sp>
      <p:pic>
        <p:nvPicPr>
          <p:cNvPr id="3" name="~PP1269.WAV">
            <a:hlinkClick r:id="" action="ppaction://media"/>
          </p:cNvPr>
          <p:cNvPicPr>
            <a:picLocks noRot="1" noChangeAspect="1"/>
          </p:cNvPicPr>
          <p:nvPr>
            <a:wavAudioFile r:embed="rId1" name="~PP1269.WAV"/>
          </p:nvPr>
        </p:nvPicPr>
        <p:blipFill>
          <a:blip r:embed="rId3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23622803"/>
      </p:ext>
    </p:extLst>
  </p:cSld>
  <p:clrMapOvr>
    <a:masterClrMapping/>
  </p:clrMapOvr>
  <p:transition spd="med" advTm="25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Members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516701518"/>
              </p:ext>
            </p:extLst>
          </p:nvPr>
        </p:nvGraphicFramePr>
        <p:xfrm>
          <a:off x="385856" y="1931206"/>
          <a:ext cx="8449101" cy="2457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6367"/>
                <a:gridCol w="2816367"/>
                <a:gridCol w="2816367"/>
              </a:tblGrid>
              <a:tr h="819306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solidFill>
                            <a:sysClr val="windowText" lastClr="000000"/>
                          </a:solidFill>
                          <a:latin typeface="Calibri" pitchFamily="34" charset="0"/>
                        </a:rPr>
                        <a:t>Last Name</a:t>
                      </a:r>
                      <a:endParaRPr lang="en-US" sz="2800" dirty="0">
                        <a:solidFill>
                          <a:sysClr val="windowText" lastClr="000000"/>
                        </a:solidFill>
                        <a:latin typeface="Calibri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solidFill>
                            <a:sysClr val="windowText" lastClr="000000"/>
                          </a:solidFill>
                          <a:latin typeface="Calibri" pitchFamily="34" charset="0"/>
                        </a:rPr>
                        <a:t>First Name</a:t>
                      </a:r>
                      <a:endParaRPr lang="en-US" sz="2800" dirty="0">
                        <a:solidFill>
                          <a:sysClr val="windowText" lastClr="000000"/>
                        </a:solidFill>
                        <a:latin typeface="Calibri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solidFill>
                            <a:sysClr val="windowText" lastClr="000000"/>
                          </a:solidFill>
                          <a:latin typeface="Calibri" pitchFamily="34" charset="0"/>
                        </a:rPr>
                        <a:t>Email</a:t>
                      </a:r>
                      <a:endParaRPr lang="en-US" sz="2800" dirty="0">
                        <a:solidFill>
                          <a:sysClr val="windowText" lastClr="000000"/>
                        </a:solidFill>
                        <a:latin typeface="Calibri" pitchFamily="34" charset="0"/>
                      </a:endParaRPr>
                    </a:p>
                  </a:txBody>
                  <a:tcPr anchor="ctr"/>
                </a:tc>
              </a:tr>
              <a:tr h="819306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solidFill>
                            <a:sysClr val="windowText" lastClr="000000"/>
                          </a:solidFill>
                          <a:latin typeface="Calibri" pitchFamily="34" charset="0"/>
                        </a:rPr>
                        <a:t>Darbha</a:t>
                      </a:r>
                      <a:endParaRPr lang="en-US" sz="2800" dirty="0">
                        <a:solidFill>
                          <a:sysClr val="windowText" lastClr="000000"/>
                        </a:solidFill>
                        <a:latin typeface="Calibri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solidFill>
                            <a:sysClr val="windowText" lastClr="000000"/>
                          </a:solidFill>
                          <a:latin typeface="Calibri" pitchFamily="34" charset="0"/>
                        </a:rPr>
                        <a:t>Arjun</a:t>
                      </a:r>
                      <a:endParaRPr lang="en-US" sz="2800" dirty="0">
                        <a:solidFill>
                          <a:sysClr val="windowText" lastClr="000000"/>
                        </a:solidFill>
                        <a:latin typeface="Calibri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ysClr val="windowText" lastClr="000000"/>
                          </a:solidFill>
                          <a:latin typeface="Calibri" pitchFamily="34" charset="0"/>
                        </a:rPr>
                        <a:t>adarbha@mtu.edu</a:t>
                      </a:r>
                      <a:endParaRPr lang="en-US" sz="2400" dirty="0">
                        <a:solidFill>
                          <a:sysClr val="windowText" lastClr="000000"/>
                        </a:solidFill>
                        <a:latin typeface="Calibri" pitchFamily="34" charset="0"/>
                      </a:endParaRPr>
                    </a:p>
                  </a:txBody>
                  <a:tcPr anchor="ctr"/>
                </a:tc>
              </a:tr>
              <a:tr h="819306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solidFill>
                            <a:sysClr val="windowText" lastClr="000000"/>
                          </a:solidFill>
                          <a:latin typeface="Calibri" pitchFamily="34" charset="0"/>
                        </a:rPr>
                        <a:t>Chiddarwar</a:t>
                      </a:r>
                      <a:endParaRPr lang="en-US" sz="2800" dirty="0">
                        <a:solidFill>
                          <a:sysClr val="windowText" lastClr="000000"/>
                        </a:solidFill>
                        <a:latin typeface="Calibri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solidFill>
                            <a:sysClr val="windowText" lastClr="000000"/>
                          </a:solidFill>
                          <a:latin typeface="Calibri" pitchFamily="34" charset="0"/>
                        </a:rPr>
                        <a:t>Vikrant</a:t>
                      </a:r>
                      <a:endParaRPr lang="en-US" sz="2800" dirty="0">
                        <a:solidFill>
                          <a:sysClr val="windowText" lastClr="000000"/>
                        </a:solidFill>
                        <a:latin typeface="Calibri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kern="1200" dirty="0" smtClean="0">
                          <a:solidFill>
                            <a:sysClr val="windowText" lastClr="000000"/>
                          </a:solidFill>
                          <a:latin typeface="Calibri" pitchFamily="34" charset="0"/>
                          <a:ea typeface="+mn-ea"/>
                          <a:cs typeface="+mn-cs"/>
                        </a:rPr>
                        <a:t>vvchidda@mtu.edu</a:t>
                      </a:r>
                      <a:endParaRPr lang="en-US" sz="2400" kern="1200" dirty="0">
                        <a:solidFill>
                          <a:sysClr val="windowText" lastClr="000000"/>
                        </a:solidFill>
                        <a:latin typeface="Calibri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8" name="~PP1012.WAV">
            <a:hlinkClick r:id="" action="ppaction://media"/>
          </p:cNvPr>
          <p:cNvPicPr>
            <a:picLocks noRot="1" noChangeAspect="1"/>
          </p:cNvPicPr>
          <p:nvPr>
            <a:wavAudioFile r:embed="rId1" name="~PP1012.WAV"/>
          </p:nvPr>
        </p:nvPicPr>
        <p:blipFill>
          <a:blip r:embed="rId3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85921701"/>
      </p:ext>
    </p:extLst>
  </p:cSld>
  <p:clrMapOvr>
    <a:masterClrMapping/>
  </p:clrMapOvr>
  <p:transition spd="med" advTm="5964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and objectives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a working hybrid model from a baseline Chevy Malibu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Objective of the project (or course) has been reduced fuel consumption (FC) without deteriorating performance</a:t>
            </a:r>
          </a:p>
          <a:p>
            <a:r>
              <a:rPr lang="en-US" dirty="0" smtClean="0"/>
              <a:t>This is achieved by using enhanced technology but, most importantly, </a:t>
            </a:r>
            <a:r>
              <a:rPr lang="en-US" b="1" dirty="0" smtClean="0"/>
              <a:t>HYBRIDISATION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000" dirty="0">
              <a:hlinkClick r:id="rId4"/>
            </a:endParaRP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1322" t="32454" r="29339" b="29307"/>
          <a:stretch/>
        </p:blipFill>
        <p:spPr>
          <a:xfrm>
            <a:off x="616285" y="2046420"/>
            <a:ext cx="3058472" cy="16722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830" t="23120" r="6698" b="11007"/>
          <a:stretch/>
        </p:blipFill>
        <p:spPr>
          <a:xfrm>
            <a:off x="5493720" y="2047747"/>
            <a:ext cx="3033995" cy="16722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74757" y="1815146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489400" y="1739180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 bwMode="auto">
          <a:xfrm>
            <a:off x="4149545" y="2641559"/>
            <a:ext cx="978408" cy="484632"/>
          </a:xfrm>
          <a:prstGeom prst="rightArrow">
            <a:avLst/>
          </a:prstGeom>
          <a:solidFill>
            <a:schemeClr val="accent5">
              <a:lumMod val="90000"/>
            </a:schemeClr>
          </a:solidFill>
          <a:ln w="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2075" tIns="46038" rIns="92075" bIns="46038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pic>
        <p:nvPicPr>
          <p:cNvPr id="11" name="~PP1112.WAV">
            <a:hlinkClick r:id="" action="ppaction://media"/>
          </p:cNvPr>
          <p:cNvPicPr>
            <a:picLocks noRot="1" noChangeAspect="1"/>
          </p:cNvPicPr>
          <p:nvPr>
            <a:wavAudioFile r:embed="rId1" name="~PP1112.WAV"/>
          </p:nvPr>
        </p:nvPicPr>
        <p:blipFill>
          <a:blip r:embed="rId7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78347958"/>
      </p:ext>
    </p:extLst>
  </p:cSld>
  <p:clrMapOvr>
    <a:masterClrMapping/>
  </p:clrMapOvr>
  <p:transition spd="med" advTm="40859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Car</a:t>
            </a:r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566883070"/>
              </p:ext>
            </p:extLst>
          </p:nvPr>
        </p:nvGraphicFramePr>
        <p:xfrm>
          <a:off x="1806840" y="587030"/>
          <a:ext cx="5453509" cy="5184668"/>
        </p:xfrm>
        <a:graphic>
          <a:graphicData uri="http://schemas.openxmlformats.org/drawingml/2006/table">
            <a:tbl>
              <a:tblPr firstRow="1" firstCol="1" bandRow="1">
                <a:tableStyleId>{775DCB02-9BB8-47FD-8907-85C794F793BA}</a:tableStyleId>
              </a:tblPr>
              <a:tblGrid>
                <a:gridCol w="2214858"/>
                <a:gridCol w="1383901"/>
                <a:gridCol w="1854750"/>
              </a:tblGrid>
              <a:tr h="310495">
                <a:tc grid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Vehicle Type: </a:t>
                      </a:r>
                      <a:r>
                        <a:rPr lang="en-US" sz="1600" dirty="0" smtClean="0">
                          <a:effectLst/>
                        </a:rPr>
                        <a:t>(PHEV)</a:t>
                      </a:r>
                      <a:endParaRPr lang="en-US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10495">
                <a:tc grid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</a:rPr>
                        <a:t>$</a:t>
                      </a:r>
                      <a:r>
                        <a:rPr lang="en-US" sz="1600" baseline="0" dirty="0" smtClean="0">
                          <a:effectLst/>
                        </a:rPr>
                        <a:t> 26,204</a:t>
                      </a:r>
                      <a:r>
                        <a:rPr lang="en-US" sz="1600" dirty="0" smtClean="0">
                          <a:effectLst/>
                        </a:rPr>
                        <a:t> </a:t>
                      </a:r>
                      <a:endParaRPr lang="en-US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61977">
                <a:tc grid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Fuel Economy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61977">
                <a:tc gridSpan="3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PHEV</a:t>
                      </a:r>
                      <a:endParaRPr lang="en-US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619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  <a:ea typeface="+mn-ea"/>
                        </a:rPr>
                        <a:t>City</a:t>
                      </a:r>
                      <a:endParaRPr lang="en-US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 </a:t>
                      </a:r>
                      <a:r>
                        <a:rPr lang="en-US" sz="1200" b="1" dirty="0" smtClean="0">
                          <a:effectLst/>
                        </a:rPr>
                        <a:t>39</a:t>
                      </a:r>
                      <a:endParaRPr lang="en-US" sz="12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(</a:t>
                      </a:r>
                      <a:r>
                        <a:rPr lang="en-US" sz="1200" dirty="0" err="1">
                          <a:effectLst/>
                        </a:rPr>
                        <a:t>MPGe</a:t>
                      </a:r>
                      <a:r>
                        <a:rPr lang="en-US" sz="1200" dirty="0">
                          <a:effectLst/>
                        </a:rPr>
                        <a:t>)</a:t>
                      </a:r>
                      <a:endParaRPr lang="en-US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619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  <a:ea typeface="+mn-ea"/>
                        </a:rPr>
                        <a:t>Highway</a:t>
                      </a:r>
                      <a:r>
                        <a:rPr lang="en-US" sz="1200" baseline="0" dirty="0" smtClean="0">
                          <a:effectLst/>
                          <a:latin typeface="+mn-lt"/>
                          <a:ea typeface="+mn-ea"/>
                        </a:rPr>
                        <a:t> </a:t>
                      </a:r>
                      <a:endParaRPr lang="en-US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 </a:t>
                      </a:r>
                      <a:r>
                        <a:rPr lang="en-US" sz="1200" b="1" dirty="0" smtClean="0">
                          <a:effectLst/>
                        </a:rPr>
                        <a:t>29</a:t>
                      </a:r>
                      <a:endParaRPr lang="en-US" sz="12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(</a:t>
                      </a:r>
                      <a:r>
                        <a:rPr lang="en-US" sz="1200" dirty="0" err="1">
                          <a:effectLst/>
                        </a:rPr>
                        <a:t>MPGe</a:t>
                      </a:r>
                      <a:r>
                        <a:rPr lang="en-US" sz="1200" dirty="0">
                          <a:effectLst/>
                        </a:rPr>
                        <a:t>)</a:t>
                      </a:r>
                      <a:endParaRPr lang="en-US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619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Combined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 </a:t>
                      </a:r>
                      <a:r>
                        <a:rPr lang="en-US" sz="1200" b="1" dirty="0" smtClean="0">
                          <a:effectLst/>
                        </a:rPr>
                        <a:t>35</a:t>
                      </a:r>
                      <a:endParaRPr lang="en-US" sz="12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(</a:t>
                      </a:r>
                      <a:r>
                        <a:rPr lang="en-US" sz="1200" dirty="0" err="1">
                          <a:effectLst/>
                        </a:rPr>
                        <a:t>MPGe</a:t>
                      </a:r>
                      <a:r>
                        <a:rPr lang="en-US" sz="1200" dirty="0">
                          <a:effectLst/>
                        </a:rPr>
                        <a:t>)</a:t>
                      </a:r>
                      <a:endParaRPr lang="en-US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61977">
                <a:tc grid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Fuel/Energy Consumption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619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Gasoline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r>
                        <a:rPr lang="en-US" sz="1200" b="1" dirty="0" smtClean="0">
                          <a:effectLst/>
                        </a:rPr>
                        <a:t>2.76</a:t>
                      </a:r>
                      <a:endParaRPr lang="en-US" sz="12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(gal/100 miles)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7204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Electric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 </a:t>
                      </a:r>
                      <a:r>
                        <a:rPr lang="en-US" sz="1200" b="1" dirty="0" smtClean="0">
                          <a:effectLst/>
                        </a:rPr>
                        <a:t>5.64</a:t>
                      </a:r>
                      <a:endParaRPr lang="en-US" sz="12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(kW-hr/100 miles)</a:t>
                      </a:r>
                      <a:endParaRPr lang="en-US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619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Blended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r>
                        <a:rPr lang="en-US" sz="1200" b="1" dirty="0" smtClean="0">
                          <a:effectLst/>
                        </a:rPr>
                        <a:t>2.32</a:t>
                      </a:r>
                      <a:endParaRPr lang="en-US" sz="12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(gal</a:t>
                      </a:r>
                      <a:r>
                        <a:rPr lang="en-US" sz="1200" baseline="-25000">
                          <a:effectLst/>
                        </a:rPr>
                        <a:t>e</a:t>
                      </a:r>
                      <a:r>
                        <a:rPr lang="en-US" sz="1200">
                          <a:effectLst/>
                        </a:rPr>
                        <a:t>/100 miles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61977">
                <a:tc grid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Range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619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Electric/Blended (CD)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 </a:t>
                      </a:r>
                      <a:r>
                        <a:rPr lang="en-US" sz="1200" b="1" dirty="0" smtClean="0">
                          <a:effectLst/>
                        </a:rPr>
                        <a:t>42</a:t>
                      </a:r>
                      <a:endParaRPr lang="en-US" sz="12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(miles)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619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Gasoline (CS)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r>
                        <a:rPr lang="en-US" sz="1200" b="1" dirty="0" smtClean="0">
                          <a:effectLst/>
                        </a:rPr>
                        <a:t>480</a:t>
                      </a:r>
                      <a:endParaRPr lang="en-US" sz="12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(miles)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619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Total (CD+CS)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r>
                        <a:rPr lang="en-US" sz="1200" b="1" dirty="0" smtClean="0">
                          <a:effectLst/>
                        </a:rPr>
                        <a:t>522</a:t>
                      </a:r>
                      <a:endParaRPr lang="en-US" sz="12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(miles)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61977">
                <a:tc grid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CAFE Composite FE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619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Combined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 </a:t>
                      </a:r>
                      <a:r>
                        <a:rPr lang="en-US" sz="1200" b="1" dirty="0" smtClean="0">
                          <a:effectLst/>
                        </a:rPr>
                        <a:t>39</a:t>
                      </a:r>
                      <a:endParaRPr lang="en-US" sz="12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(MGPe)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61977">
                <a:tc gridSpan="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Annual Fuel Cost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619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Cost</a:t>
                      </a:r>
                      <a:endParaRPr lang="en-US" sz="12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r>
                        <a:rPr lang="en-US" sz="1200" b="1" dirty="0" smtClean="0">
                          <a:effectLst/>
                        </a:rPr>
                        <a:t>1600</a:t>
                      </a:r>
                      <a:endParaRPr lang="en-US" sz="1200" b="1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($)</a:t>
                      </a:r>
                      <a:endParaRPr lang="en-US" sz="12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pic>
        <p:nvPicPr>
          <p:cNvPr id="5" name="~PP3130.WAV">
            <a:hlinkClick r:id="" action="ppaction://media"/>
          </p:cNvPr>
          <p:cNvPicPr>
            <a:picLocks noRot="1" noChangeAspect="1"/>
          </p:cNvPicPr>
          <p:nvPr>
            <a:wavAudioFile r:embed="rId1" name="~PP3130.WAV"/>
          </p:nvPr>
        </p:nvPicPr>
        <p:blipFill>
          <a:blip r:embed="rId3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25093202"/>
      </p:ext>
    </p:extLst>
  </p:cSld>
  <p:clrMapOvr>
    <a:masterClrMapping/>
  </p:clrMapOvr>
  <p:transition spd="med" advTm="4283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we any good?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1318397321"/>
              </p:ext>
            </p:extLst>
          </p:nvPr>
        </p:nvGraphicFramePr>
        <p:xfrm>
          <a:off x="577880" y="932675"/>
          <a:ext cx="3917310" cy="2995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4159760354"/>
              </p:ext>
            </p:extLst>
          </p:nvPr>
        </p:nvGraphicFramePr>
        <p:xfrm>
          <a:off x="4917645" y="1009485"/>
          <a:ext cx="3524865" cy="28072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162028329"/>
              </p:ext>
            </p:extLst>
          </p:nvPr>
        </p:nvGraphicFramePr>
        <p:xfrm>
          <a:off x="654690" y="3928265"/>
          <a:ext cx="4032525" cy="1805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2663254539"/>
              </p:ext>
            </p:extLst>
          </p:nvPr>
        </p:nvGraphicFramePr>
        <p:xfrm>
          <a:off x="4648810" y="3928265"/>
          <a:ext cx="4264760" cy="1764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pic>
        <p:nvPicPr>
          <p:cNvPr id="9" name="~PP2482.WAV">
            <a:hlinkClick r:id="" action="ppaction://media"/>
          </p:cNvPr>
          <p:cNvPicPr>
            <a:picLocks noRot="1" noChangeAspect="1"/>
          </p:cNvPicPr>
          <p:nvPr>
            <a:wavAudioFile r:embed="rId1" name="~PP2482.WAV"/>
          </p:nvPr>
        </p:nvPicPr>
        <p:blipFill>
          <a:blip r:embed="rId8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9707082"/>
      </p:ext>
    </p:extLst>
  </p:cSld>
  <p:clrMapOvr>
    <a:masterClrMapping/>
  </p:clrMapOvr>
  <p:transition spd="med" advTm="68846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did we get there? (Week 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Week 01 – (Sensitivity Analysis)</a:t>
            </a:r>
          </a:p>
          <a:p>
            <a:r>
              <a:rPr lang="en-US" sz="2000" dirty="0" err="1" smtClean="0"/>
              <a:t>Kp</a:t>
            </a:r>
            <a:r>
              <a:rPr lang="en-US" sz="2000" dirty="0" smtClean="0"/>
              <a:t> and</a:t>
            </a:r>
            <a:r>
              <a:rPr lang="en-US" sz="2000" dirty="0"/>
              <a:t> </a:t>
            </a:r>
            <a:r>
              <a:rPr lang="en-US" sz="2000" dirty="0" smtClean="0"/>
              <a:t>Ki in driver subsystem have been adjusted to reduce the number of errors on drive cycle. At the end of first run, </a:t>
            </a:r>
            <a:r>
              <a:rPr lang="en-US" sz="2000" b="1" dirty="0" err="1" smtClean="0"/>
              <a:t>Kp</a:t>
            </a:r>
            <a:r>
              <a:rPr lang="en-US" sz="2000" b="1" dirty="0" smtClean="0"/>
              <a:t> = 1.0 &amp; Ki = 0.1</a:t>
            </a:r>
            <a:r>
              <a:rPr lang="en-US" sz="2000" dirty="0" smtClean="0"/>
              <a:t>. </a:t>
            </a:r>
          </a:p>
          <a:p>
            <a:r>
              <a:rPr lang="en-US" sz="2000" dirty="0" smtClean="0"/>
              <a:t>But, </a:t>
            </a:r>
            <a:r>
              <a:rPr lang="en-US" sz="2000" dirty="0" err="1" smtClean="0"/>
              <a:t>Kp,Ki</a:t>
            </a:r>
            <a:r>
              <a:rPr lang="en-US" sz="2000" dirty="0" smtClean="0"/>
              <a:t> also sensitive to FC</a:t>
            </a:r>
          </a:p>
          <a:p>
            <a:r>
              <a:rPr lang="en-US" sz="2000" dirty="0" smtClean="0"/>
              <a:t>Different sets of transmission shift logic have been tested and a new set of values </a:t>
            </a:r>
            <a:r>
              <a:rPr lang="en-US" sz="2000" dirty="0" smtClean="0"/>
              <a:t>determined</a:t>
            </a:r>
            <a:endParaRPr lang="en-US" sz="2000" dirty="0" smtClean="0"/>
          </a:p>
          <a:p>
            <a:r>
              <a:rPr lang="en-US" sz="2000" dirty="0" smtClean="0"/>
              <a:t>Transmission and performance have strong correlation. Hence, performance compliance (through PCF) and 0-100 mph were continuously monitored</a:t>
            </a:r>
          </a:p>
          <a:p>
            <a:r>
              <a:rPr lang="en-US" sz="2000" dirty="0" smtClean="0"/>
              <a:t>Aero drag and Rolling resistance have been changed slightly to match current values on a Malibu</a:t>
            </a:r>
          </a:p>
          <a:p>
            <a:r>
              <a:rPr lang="en-US" sz="2000" dirty="0" smtClean="0"/>
              <a:t>Alternator Gain in IC subsystem reduced by 50%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</p:txBody>
      </p:sp>
      <p:pic>
        <p:nvPicPr>
          <p:cNvPr id="5" name="~PP3787.WAV">
            <a:hlinkClick r:id="" action="ppaction://media"/>
          </p:cNvPr>
          <p:cNvPicPr>
            <a:picLocks noRot="1" noChangeAspect="1"/>
          </p:cNvPicPr>
          <p:nvPr>
            <a:wavAudioFile r:embed="rId1" name="~PP3787.WAV"/>
          </p:nvPr>
        </p:nvPicPr>
        <p:blipFill>
          <a:blip r:embed="rId3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53816819"/>
      </p:ext>
    </p:extLst>
  </p:cSld>
  <p:clrMapOvr>
    <a:masterClrMapping/>
  </p:clrMapOvr>
  <p:transition spd="med" advTm="119934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Week 1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FC is sensitive to BSFC but BSFC cannot be changed unless engine technology changes</a:t>
            </a:r>
          </a:p>
          <a:p>
            <a:r>
              <a:rPr lang="en-US" dirty="0" smtClean="0"/>
              <a:t>Transmission logic affects FC and also performance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1942464239"/>
              </p:ext>
            </p:extLst>
          </p:nvPr>
        </p:nvGraphicFramePr>
        <p:xfrm>
          <a:off x="424260" y="510220"/>
          <a:ext cx="4032525" cy="2918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4023983523"/>
              </p:ext>
            </p:extLst>
          </p:nvPr>
        </p:nvGraphicFramePr>
        <p:xfrm>
          <a:off x="4572000" y="548625"/>
          <a:ext cx="4301360" cy="2726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9" name="~PP3385.WAV">
            <a:hlinkClick r:id="" action="ppaction://media"/>
          </p:cNvPr>
          <p:cNvPicPr>
            <a:picLocks noRot="1" noChangeAspect="1"/>
          </p:cNvPicPr>
          <p:nvPr>
            <a:wavAudioFile r:embed="rId1" name="~PP3385.WAV"/>
          </p:nvPr>
        </p:nvPicPr>
        <p:blipFill>
          <a:blip r:embed="rId5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30242029"/>
      </p:ext>
    </p:extLst>
  </p:cSld>
  <p:clrMapOvr>
    <a:masterClrMapping/>
  </p:clrMapOvr>
  <p:transition spd="med" advTm="85476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get there? (Week </a:t>
            </a:r>
            <a:r>
              <a:rPr lang="en-US" dirty="0" smtClean="0"/>
              <a:t>2)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Model has been validated against advanced technologies discussed in </a:t>
            </a:r>
            <a:r>
              <a:rPr lang="en-US" sz="2000" b="1" dirty="0" smtClean="0"/>
              <a:t>NAE report</a:t>
            </a:r>
          </a:p>
          <a:p>
            <a:r>
              <a:rPr lang="en-US" sz="2000" dirty="0" smtClean="0"/>
              <a:t>CI engine has been modeled – not provided in model presented (</a:t>
            </a:r>
            <a:r>
              <a:rPr lang="en-US" sz="2000" dirty="0" err="1" smtClean="0"/>
              <a:t>bsfc</a:t>
            </a:r>
            <a:r>
              <a:rPr lang="en-US" sz="2000" dirty="0" smtClean="0"/>
              <a:t> curves and calculation details included in the report)</a:t>
            </a:r>
          </a:p>
          <a:p>
            <a:r>
              <a:rPr lang="en-US" sz="2000" dirty="0" smtClean="0"/>
              <a:t>Impact of mass reduction, different transmission technologies, engine technologies have been tested for FC reduction and cost and values compared against NAE report values</a:t>
            </a:r>
          </a:p>
          <a:p>
            <a:r>
              <a:rPr lang="en-US" sz="2000" dirty="0" smtClean="0"/>
              <a:t>Engine Start-Stop technology has been implemented (drive cycle and engine level) and it has been realized that it has a great potential to reduce FC in urban driving conditions</a:t>
            </a:r>
          </a:p>
          <a:p>
            <a:r>
              <a:rPr lang="en-US" sz="2000" dirty="0" smtClean="0"/>
              <a:t>Regeneration potential has been calculated for different drive cycles</a:t>
            </a:r>
          </a:p>
          <a:p>
            <a:endParaRPr lang="en-US" sz="2000" dirty="0"/>
          </a:p>
        </p:txBody>
      </p:sp>
      <p:pic>
        <p:nvPicPr>
          <p:cNvPr id="5" name="~PP3191.WAV">
            <a:hlinkClick r:id="" action="ppaction://media"/>
          </p:cNvPr>
          <p:cNvPicPr>
            <a:picLocks noRot="1" noChangeAspect="1"/>
          </p:cNvPicPr>
          <p:nvPr>
            <a:wavAudioFile r:embed="rId1" name="~PP3191.WAV"/>
          </p:nvPr>
        </p:nvPicPr>
        <p:blipFill>
          <a:blip r:embed="rId3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48137801"/>
      </p:ext>
    </p:extLst>
  </p:cSld>
  <p:clrMapOvr>
    <a:masterClrMapping/>
  </p:clrMapOvr>
  <p:transition spd="med" advTm="61085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Week 2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H:\MATLAB\APHEV-PROJECT2\Results\2.4L Gasoline option 5\opportunity_cost_map_2_4_gasoline_baseline.bmp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01070" y="587030"/>
            <a:ext cx="3994120" cy="2342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\\mtucifs2\home\Desktop\untitled.bmp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48810" y="596660"/>
            <a:ext cx="4215375" cy="240988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1653220" y="2929735"/>
            <a:ext cx="18818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SI 2.4l I4 GDI VVT</a:t>
            </a:r>
            <a:endParaRPr lang="en-US" sz="1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205705" y="2929734"/>
            <a:ext cx="1101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CI 2.3l I4 TDI</a:t>
            </a:r>
            <a:endParaRPr lang="en-US" sz="1200" b="1" dirty="0"/>
          </a:p>
        </p:txBody>
      </p:sp>
      <p:pic>
        <p:nvPicPr>
          <p:cNvPr id="11" name="Picture 10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24260" y="3206733"/>
            <a:ext cx="4605505" cy="2426707"/>
          </a:xfrm>
          <a:prstGeom prst="rect">
            <a:avLst/>
          </a:prstGeom>
        </p:spPr>
      </p:pic>
      <p:pic>
        <p:nvPicPr>
          <p:cNvPr id="12" name="Picture 11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48810" y="3352190"/>
            <a:ext cx="4227751" cy="214257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421320" y="5494767"/>
            <a:ext cx="7633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UDDS</a:t>
            </a:r>
            <a:endParaRPr lang="en-US" sz="16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6453845" y="5494767"/>
            <a:ext cx="9124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HWFET</a:t>
            </a:r>
            <a:endParaRPr lang="en-US" sz="1600" b="1" dirty="0"/>
          </a:p>
        </p:txBody>
      </p:sp>
      <p:pic>
        <p:nvPicPr>
          <p:cNvPr id="16" name="~PP2447.WAV">
            <a:hlinkClick r:id="" action="ppaction://media"/>
          </p:cNvPr>
          <p:cNvPicPr>
            <a:picLocks noRot="1" noChangeAspect="1"/>
          </p:cNvPicPr>
          <p:nvPr>
            <a:wavAudioFile r:embed="rId1" name="~PP2447.WAV"/>
          </p:nvPr>
        </p:nvPicPr>
        <p:blipFill>
          <a:blip r:embed="rId7" cstate="print"/>
          <a:stretch>
            <a:fillRect/>
          </a:stretch>
        </p:blipFill>
        <p:spPr>
          <a:xfrm>
            <a:off x="8694738" y="6408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98868457"/>
      </p:ext>
    </p:extLst>
  </p:cSld>
  <p:clrMapOvr>
    <a:masterClrMapping/>
  </p:clrMapOvr>
  <p:transition spd="med" advTm="76953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Default Design">
  <a:themeElements>
    <a:clrScheme name="1_Default Design 4">
      <a:dk1>
        <a:srgbClr val="000000"/>
      </a:dk1>
      <a:lt1>
        <a:srgbClr val="FFFFFF"/>
      </a:lt1>
      <a:dk2>
        <a:srgbClr val="000000"/>
      </a:dk2>
      <a:lt2>
        <a:srgbClr val="010000"/>
      </a:lt2>
      <a:accent1>
        <a:srgbClr val="F5DD2D"/>
      </a:accent1>
      <a:accent2>
        <a:srgbClr val="FFFFFF"/>
      </a:accent2>
      <a:accent3>
        <a:srgbClr val="FFFFFF"/>
      </a:accent3>
      <a:accent4>
        <a:srgbClr val="000000"/>
      </a:accent4>
      <a:accent5>
        <a:srgbClr val="F9EBAD"/>
      </a:accent5>
      <a:accent6>
        <a:srgbClr val="E7E7E7"/>
      </a:accent6>
      <a:hlink>
        <a:srgbClr val="0000FF"/>
      </a:hlink>
      <a:folHlink>
        <a:srgbClr val="7896FF"/>
      </a:folHlink>
    </a:clrScheme>
    <a:fontScheme name="1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5">
            <a:lumMod val="90000"/>
          </a:schemeClr>
        </a:solidFill>
        <a:ln w="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vert="horz" wrap="none" lIns="92075" tIns="46038" rIns="92075" bIns="46038" numCol="1" rtlCol="0" anchor="t" anchorCtr="0" compatLnSpc="1">
        <a:prstTxWarp prst="textNoShape">
          <a:avLst/>
        </a:prstTxWarp>
        <a:no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dirty="0" smtClean="0">
            <a:latin typeface="Calibri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0" cap="flat" cmpd="sng" algn="ctr">
          <a:solidFill>
            <a:schemeClr val="hlink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2075" tIns="46038" rIns="92075" bIns="46038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1_Default Design 1">
        <a:dk1>
          <a:srgbClr val="009999"/>
        </a:dk1>
        <a:lt1>
          <a:srgbClr val="FFFFFF"/>
        </a:lt1>
        <a:dk2>
          <a:srgbClr val="336699"/>
        </a:dk2>
        <a:lt2>
          <a:srgbClr val="010000"/>
        </a:lt2>
        <a:accent1>
          <a:srgbClr val="CCECFF"/>
        </a:accent1>
        <a:accent2>
          <a:srgbClr val="FFFFCC"/>
        </a:accent2>
        <a:accent3>
          <a:srgbClr val="FFFFFF"/>
        </a:accent3>
        <a:accent4>
          <a:srgbClr val="008282"/>
        </a:accent4>
        <a:accent5>
          <a:srgbClr val="E2F4FF"/>
        </a:accent5>
        <a:accent6>
          <a:srgbClr val="E7E7B9"/>
        </a:accent6>
        <a:hlink>
          <a:srgbClr val="FF9966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800000"/>
        </a:dk1>
        <a:lt1>
          <a:srgbClr val="FFFFFF"/>
        </a:lt1>
        <a:dk2>
          <a:srgbClr val="000000"/>
        </a:dk2>
        <a:lt2>
          <a:srgbClr val="FFFFCC"/>
        </a:lt2>
        <a:accent1>
          <a:srgbClr val="000000"/>
        </a:accent1>
        <a:accent2>
          <a:srgbClr val="000099"/>
        </a:accent2>
        <a:accent3>
          <a:srgbClr val="AAAAAA"/>
        </a:accent3>
        <a:accent4>
          <a:srgbClr val="DADADA"/>
        </a:accent4>
        <a:accent5>
          <a:srgbClr val="AAAAAA"/>
        </a:accent5>
        <a:accent6>
          <a:srgbClr val="00008A"/>
        </a:accent6>
        <a:hlink>
          <a:srgbClr val="800000"/>
        </a:hlink>
        <a:folHlink>
          <a:srgbClr val="00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CBCBCB"/>
        </a:lt2>
        <a:accent1>
          <a:srgbClr val="C0C0C0"/>
        </a:accent1>
        <a:accent2>
          <a:srgbClr val="DDDDDD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C8C8C8"/>
        </a:accent6>
        <a:hlink>
          <a:srgbClr val="5F5F5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FFFFFF"/>
        </a:lt1>
        <a:dk2>
          <a:srgbClr val="000000"/>
        </a:dk2>
        <a:lt2>
          <a:srgbClr val="010000"/>
        </a:lt2>
        <a:accent1>
          <a:srgbClr val="F5DD2D"/>
        </a:accent1>
        <a:accent2>
          <a:srgbClr val="FFFFFF"/>
        </a:accent2>
        <a:accent3>
          <a:srgbClr val="FFFFFF"/>
        </a:accent3>
        <a:accent4>
          <a:srgbClr val="000000"/>
        </a:accent4>
        <a:accent5>
          <a:srgbClr val="F9EBAD"/>
        </a:accent5>
        <a:accent6>
          <a:srgbClr val="E7E7E7"/>
        </a:accent6>
        <a:hlink>
          <a:srgbClr val="0000FF"/>
        </a:hlink>
        <a:folHlink>
          <a:srgbClr val="7896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70447</TotalTime>
  <Words>858</Words>
  <Application>Microsoft Office PowerPoint</Application>
  <PresentationFormat>On-screen Show (4:3)</PresentationFormat>
  <Paragraphs>206</Paragraphs>
  <Slides>16</Slides>
  <Notes>3</Notes>
  <HiddenSlides>0</HiddenSlides>
  <MMClips>16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1_Default Design</vt:lpstr>
      <vt:lpstr>Slide 1</vt:lpstr>
      <vt:lpstr>Group Members</vt:lpstr>
      <vt:lpstr>Goals and objectives</vt:lpstr>
      <vt:lpstr>Our Car</vt:lpstr>
      <vt:lpstr>Are we any good?</vt:lpstr>
      <vt:lpstr>How did we get there? (Week 1)</vt:lpstr>
      <vt:lpstr>Week 1 Progress</vt:lpstr>
      <vt:lpstr>How did we get there? (Week 2) </vt:lpstr>
      <vt:lpstr>Week 2 Progress</vt:lpstr>
      <vt:lpstr>How did we get there? (Week 3)</vt:lpstr>
      <vt:lpstr>Week 3 Progress</vt:lpstr>
      <vt:lpstr>How did we get there? Week 4</vt:lpstr>
      <vt:lpstr>Torque Blend approach</vt:lpstr>
      <vt:lpstr>IC Engine Speed Optimization</vt:lpstr>
      <vt:lpstr>Need for IC optimization</vt:lpstr>
      <vt:lpstr>  Thanks for Listening</vt:lpstr>
    </vt:vector>
  </TitlesOfParts>
  <Company>Michigan Tech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MEEM 4220 IC Engines Lecture</dc:title>
  <dc:subject>Introduction to Internal Combustions Lectures</dc:subject>
  <dc:creator>Dr. J.D.Naber (c) 2006</dc:creator>
  <cp:keywords>IC Engines</cp:keywords>
  <cp:lastModifiedBy>Arjun</cp:lastModifiedBy>
  <cp:revision>2150</cp:revision>
  <cp:lastPrinted>2001-07-23T20:58:14Z</cp:lastPrinted>
  <dcterms:created xsi:type="dcterms:W3CDTF">1999-03-31T00:20:35Z</dcterms:created>
  <dcterms:modified xsi:type="dcterms:W3CDTF">2013-04-29T10:45:45Z</dcterms:modified>
  <cp:category>MEEM</cp:category>
</cp:coreProperties>
</file>